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77"/>
  </p:notesMasterIdLst>
  <p:sldIdLst>
    <p:sldId id="256" r:id="rId2"/>
    <p:sldId id="1837" r:id="rId3"/>
    <p:sldId id="1838" r:id="rId4"/>
    <p:sldId id="277" r:id="rId5"/>
    <p:sldId id="1839" r:id="rId6"/>
    <p:sldId id="1590" r:id="rId7"/>
    <p:sldId id="1566" r:id="rId8"/>
    <p:sldId id="1569" r:id="rId9"/>
    <p:sldId id="1592" r:id="rId10"/>
    <p:sldId id="1790" r:id="rId11"/>
    <p:sldId id="1798" r:id="rId12"/>
    <p:sldId id="1802" r:id="rId13"/>
    <p:sldId id="1840" r:id="rId14"/>
    <p:sldId id="1841" r:id="rId15"/>
    <p:sldId id="1842" r:id="rId16"/>
    <p:sldId id="294" r:id="rId17"/>
    <p:sldId id="295" r:id="rId18"/>
    <p:sldId id="296" r:id="rId19"/>
    <p:sldId id="1580" r:id="rId20"/>
    <p:sldId id="1570" r:id="rId21"/>
    <p:sldId id="1571" r:id="rId22"/>
    <p:sldId id="1572" r:id="rId23"/>
    <p:sldId id="1663" r:id="rId24"/>
    <p:sldId id="1667" r:id="rId25"/>
    <p:sldId id="1680" r:id="rId26"/>
    <p:sldId id="1682" r:id="rId27"/>
    <p:sldId id="1684" r:id="rId28"/>
    <p:sldId id="1687" r:id="rId29"/>
    <p:sldId id="1834" r:id="rId30"/>
    <p:sldId id="1835" r:id="rId31"/>
    <p:sldId id="1836" r:id="rId32"/>
    <p:sldId id="1820" r:id="rId33"/>
    <p:sldId id="1821" r:id="rId34"/>
    <p:sldId id="1825" r:id="rId35"/>
    <p:sldId id="1826" r:id="rId36"/>
    <p:sldId id="1827" r:id="rId37"/>
    <p:sldId id="1828" r:id="rId38"/>
    <p:sldId id="1829" r:id="rId39"/>
    <p:sldId id="1832" r:id="rId40"/>
    <p:sldId id="1844" r:id="rId41"/>
    <p:sldId id="292" r:id="rId42"/>
    <p:sldId id="1845" r:id="rId43"/>
    <p:sldId id="1846" r:id="rId44"/>
    <p:sldId id="293" r:id="rId45"/>
    <p:sldId id="1847" r:id="rId46"/>
    <p:sldId id="1848" r:id="rId47"/>
    <p:sldId id="1849" r:id="rId48"/>
    <p:sldId id="1850" r:id="rId49"/>
    <p:sldId id="297" r:id="rId50"/>
    <p:sldId id="298" r:id="rId51"/>
    <p:sldId id="299" r:id="rId52"/>
    <p:sldId id="300" r:id="rId53"/>
    <p:sldId id="301" r:id="rId54"/>
    <p:sldId id="302" r:id="rId55"/>
    <p:sldId id="303" r:id="rId56"/>
    <p:sldId id="304" r:id="rId57"/>
    <p:sldId id="305" r:id="rId58"/>
    <p:sldId id="1866"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1843" r:id="rId76"/>
  </p:sldIdLst>
  <p:sldSz cx="10080625" cy="7559675"/>
  <p:notesSz cx="7772400" cy="10058400"/>
  <p:defaultText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29"/>
    <p:restoredTop sz="94568"/>
  </p:normalViewPr>
  <p:slideViewPr>
    <p:cSldViewPr snapToGrid="0" snapToObjects="1">
      <p:cViewPr varScale="1">
        <p:scale>
          <a:sx n="125" d="100"/>
          <a:sy n="125" d="100"/>
        </p:scale>
        <p:origin x="744"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0.pn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41.jpeg>
</file>

<file path=ppt/media/image42.jpeg>
</file>

<file path=ppt/media/image43.jpeg>
</file>

<file path=ppt/media/image44.png>
</file>

<file path=ppt/media/image45.jpeg>
</file>

<file path=ppt/media/image45.png>
</file>

<file path=ppt/media/image46.png>
</file>

<file path=ppt/media/image47.png>
</file>

<file path=ppt/media/image48.jpeg>
</file>

<file path=ppt/media/image49.jpeg>
</file>

<file path=ppt/media/image5.png>
</file>

<file path=ppt/media/image50.jpeg>
</file>

<file path=ppt/media/image51.jpeg>
</file>

<file path=ppt/media/image52.jpeg>
</file>

<file path=ppt/media/image53.png>
</file>

<file path=ppt/media/image54.png>
</file>

<file path=ppt/media/image55.png>
</file>

<file path=ppt/media/image6.jpg>
</file>

<file path=ppt/media/image7.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Arial"/>
              </a:rPr>
              <a:t>Click to move the slide</a:t>
            </a:r>
          </a:p>
        </p:txBody>
      </p:sp>
      <p:sp>
        <p:nvSpPr>
          <p:cNvPr id="77" name="PlaceHolder 2"/>
          <p:cNvSpPr>
            <a:spLocks noGrp="1"/>
          </p:cNvSpPr>
          <p:nvPr>
            <p:ph type="body"/>
          </p:nvPr>
        </p:nvSpPr>
        <p:spPr>
          <a:xfrm>
            <a:off x="756000" y="5078520"/>
            <a:ext cx="6047640" cy="4811040"/>
          </a:xfrm>
          <a:prstGeom prst="rect">
            <a:avLst/>
          </a:prstGeom>
        </p:spPr>
        <p:txBody>
          <a:bodyPr lIns="0" tIns="0" rIns="0" bIns="0">
            <a:noAutofit/>
          </a:bodyPr>
          <a:lstStyle/>
          <a:p>
            <a:r>
              <a:rPr lang="en-US" sz="2000" b="0" strike="noStrike" spc="-1">
                <a:latin typeface="Arial"/>
              </a:rPr>
              <a:t>Click to edit the notes format</a:t>
            </a:r>
          </a:p>
        </p:txBody>
      </p:sp>
      <p:sp>
        <p:nvSpPr>
          <p:cNvPr id="78"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latin typeface="Times New Roman"/>
              </a:rPr>
              <a:t>&lt;header&gt;</a:t>
            </a:r>
          </a:p>
        </p:txBody>
      </p:sp>
      <p:sp>
        <p:nvSpPr>
          <p:cNvPr id="79"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latin typeface="Times New Roman"/>
              </a:rPr>
              <a:t>&lt;date/time&gt;</a:t>
            </a:r>
          </a:p>
        </p:txBody>
      </p:sp>
      <p:sp>
        <p:nvSpPr>
          <p:cNvPr id="80"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latin typeface="Times New Roman"/>
              </a:rPr>
              <a:t>&lt;footer&gt;</a:t>
            </a:r>
          </a:p>
        </p:txBody>
      </p:sp>
      <p:sp>
        <p:nvSpPr>
          <p:cNvPr id="81"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81490918-5261-4F70-8F4D-25A6EC526226}"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2A9AFF-0CCE-4DD3-A410-5DC13B90F5F4}" type="slidenum">
              <a:rPr lang="en-US"/>
              <a:pPr/>
              <a:t>32</a:t>
            </a:fld>
            <a:endParaRPr lang="en-US"/>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875304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15186B3-75FB-4CA8-A0E9-41AAE84E7D02}" type="slidenum">
              <a:rPr lang="en-US"/>
              <a:pPr/>
              <a:t>33</a:t>
            </a:fld>
            <a:endParaRPr lang="en-US"/>
          </a:p>
        </p:txBody>
      </p:sp>
      <p:sp>
        <p:nvSpPr>
          <p:cNvPr id="261122" name="Rectangle 2"/>
          <p:cNvSpPr>
            <a:spLocks noGrp="1" noRot="1" noChangeAspect="1" noChangeArrowheads="1" noTextEdit="1"/>
          </p:cNvSpPr>
          <p:nvPr>
            <p:ph type="sldImg"/>
          </p:nvPr>
        </p:nvSpPr>
        <p:spPr>
          <a:ln/>
        </p:spPr>
      </p:sp>
      <p:sp>
        <p:nvSpPr>
          <p:cNvPr id="261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897526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942ACB-6D3A-41BB-B5B8-C980144C84E1}" type="slidenum">
              <a:rPr lang="en-US"/>
              <a:pPr/>
              <a:t>34</a:t>
            </a:fld>
            <a:endParaRPr lang="en-US"/>
          </a:p>
        </p:txBody>
      </p:sp>
      <p:sp>
        <p:nvSpPr>
          <p:cNvPr id="265218" name="Rectangle 2"/>
          <p:cNvSpPr>
            <a:spLocks noGrp="1" noRot="1" noChangeAspect="1" noChangeArrowheads="1" noTextEdit="1"/>
          </p:cNvSpPr>
          <p:nvPr>
            <p:ph type="sldImg"/>
          </p:nvPr>
        </p:nvSpPr>
        <p:spPr>
          <a:ln/>
        </p:spPr>
      </p:sp>
      <p:sp>
        <p:nvSpPr>
          <p:cNvPr id="265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498232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A9DD76-A61B-400A-AF50-2064873038A5}" type="slidenum">
              <a:rPr lang="en-US"/>
              <a:pPr/>
              <a:t>36</a:t>
            </a:fld>
            <a:endParaRPr lang="en-US"/>
          </a:p>
        </p:txBody>
      </p:sp>
      <p:sp>
        <p:nvSpPr>
          <p:cNvPr id="272386" name="Rectangle 2"/>
          <p:cNvSpPr>
            <a:spLocks noGrp="1" noRot="1" noChangeAspect="1" noChangeArrowheads="1" noTextEdit="1"/>
          </p:cNvSpPr>
          <p:nvPr>
            <p:ph type="sldImg"/>
          </p:nvPr>
        </p:nvSpPr>
        <p:spPr>
          <a:ln/>
        </p:spPr>
      </p:sp>
      <p:sp>
        <p:nvSpPr>
          <p:cNvPr id="27238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06569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89FF08-9848-4C1E-B95F-2B3C79867F4F}" type="slidenum">
              <a:rPr lang="en-US"/>
              <a:pPr/>
              <a:t>37</a:t>
            </a:fld>
            <a:endParaRPr lang="en-US"/>
          </a:p>
        </p:txBody>
      </p:sp>
      <p:sp>
        <p:nvSpPr>
          <p:cNvPr id="273410" name="Rectangle 2"/>
          <p:cNvSpPr>
            <a:spLocks noGrp="1" noRot="1" noChangeAspect="1" noChangeArrowheads="1" noTextEdit="1"/>
          </p:cNvSpPr>
          <p:nvPr>
            <p:ph type="sldImg"/>
          </p:nvPr>
        </p:nvSpPr>
        <p:spPr>
          <a:ln/>
        </p:spPr>
      </p:sp>
      <p:sp>
        <p:nvSpPr>
          <p:cNvPr id="27341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64211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5DDD8A-DA9D-4F2E-9213-D98D2108D66B}" type="slidenum">
              <a:rPr lang="en-US"/>
              <a:pPr/>
              <a:t>38</a:t>
            </a:fld>
            <a:endParaRPr lang="en-US"/>
          </a:p>
        </p:txBody>
      </p:sp>
      <p:sp>
        <p:nvSpPr>
          <p:cNvPr id="275458" name="Rectangle 2"/>
          <p:cNvSpPr>
            <a:spLocks noGrp="1" noRot="1" noChangeAspect="1" noChangeArrowheads="1" noTextEdit="1"/>
          </p:cNvSpPr>
          <p:nvPr>
            <p:ph type="sldImg"/>
          </p:nvPr>
        </p:nvSpPr>
        <p:spPr>
          <a:ln/>
        </p:spPr>
      </p:sp>
      <p:sp>
        <p:nvSpPr>
          <p:cNvPr id="27545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364772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D9F8AF-BC8F-4BC6-A473-F5F49148FEC1}" type="slidenum">
              <a:rPr lang="en-US"/>
              <a:pPr/>
              <a:t>39</a:t>
            </a:fld>
            <a:endParaRPr lang="en-US"/>
          </a:p>
        </p:txBody>
      </p:sp>
      <p:sp>
        <p:nvSpPr>
          <p:cNvPr id="277506" name="Rectangle 2"/>
          <p:cNvSpPr>
            <a:spLocks noGrp="1" noRot="1" noChangeAspect="1" noChangeArrowheads="1" noTextEdit="1"/>
          </p:cNvSpPr>
          <p:nvPr>
            <p:ph type="sldImg"/>
          </p:nvPr>
        </p:nvSpPr>
        <p:spPr>
          <a:ln/>
        </p:spPr>
      </p:sp>
      <p:sp>
        <p:nvSpPr>
          <p:cNvPr id="27750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168822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5DDD8A-DA9D-4F2E-9213-D98D2108D66B}" type="slidenum">
              <a:rPr lang="en-US"/>
              <a:pPr/>
              <a:t>75</a:t>
            </a:fld>
            <a:endParaRPr lang="en-US"/>
          </a:p>
        </p:txBody>
      </p:sp>
      <p:sp>
        <p:nvSpPr>
          <p:cNvPr id="275458" name="Rectangle 2"/>
          <p:cNvSpPr>
            <a:spLocks noGrp="1" noRot="1" noChangeAspect="1" noChangeArrowheads="1" noTextEdit="1"/>
          </p:cNvSpPr>
          <p:nvPr>
            <p:ph type="sldImg"/>
          </p:nvPr>
        </p:nvSpPr>
        <p:spPr>
          <a:xfrm>
            <a:off x="1106488" y="812800"/>
            <a:ext cx="5346700" cy="4008438"/>
          </a:xfrm>
          <a:ln/>
        </p:spPr>
      </p:sp>
      <p:sp>
        <p:nvSpPr>
          <p:cNvPr id="27545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40259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2" name="PlaceHolder 2"/>
          <p:cNvSpPr>
            <a:spLocks noGrp="1"/>
          </p:cNvSpPr>
          <p:nvPr>
            <p:ph type="body"/>
          </p:nvPr>
        </p:nvSpPr>
        <p:spPr>
          <a:xfrm>
            <a:off x="504000" y="1769040"/>
            <a:ext cx="90712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3"/>
          <p:cNvSpPr>
            <a:spLocks noGrp="1"/>
          </p:cNvSpPr>
          <p:nvPr>
            <p:ph type="body"/>
          </p:nvPr>
        </p:nvSpPr>
        <p:spPr>
          <a:xfrm>
            <a:off x="504000" y="4059000"/>
            <a:ext cx="907128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type="body"/>
          </p:nvPr>
        </p:nvSpPr>
        <p:spPr>
          <a:xfrm>
            <a:off x="50400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6" name="PlaceHolder 3"/>
          <p:cNvSpPr>
            <a:spLocks noGrp="1"/>
          </p:cNvSpPr>
          <p:nvPr>
            <p:ph type="body"/>
          </p:nvPr>
        </p:nvSpPr>
        <p:spPr>
          <a:xfrm>
            <a:off x="515232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4"/>
          <p:cNvSpPr>
            <a:spLocks noGrp="1"/>
          </p:cNvSpPr>
          <p:nvPr>
            <p:ph type="body"/>
          </p:nvPr>
        </p:nvSpPr>
        <p:spPr>
          <a:xfrm>
            <a:off x="504000" y="405900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8" name="PlaceHolder 5"/>
          <p:cNvSpPr>
            <a:spLocks noGrp="1"/>
          </p:cNvSpPr>
          <p:nvPr>
            <p:ph type="body"/>
          </p:nvPr>
        </p:nvSpPr>
        <p:spPr>
          <a:xfrm>
            <a:off x="5152320" y="405900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0" name="PlaceHolder 2"/>
          <p:cNvSpPr>
            <a:spLocks noGrp="1"/>
          </p:cNvSpPr>
          <p:nvPr>
            <p:ph type="body"/>
          </p:nvPr>
        </p:nvSpPr>
        <p:spPr>
          <a:xfrm>
            <a:off x="504000" y="176904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1" name="PlaceHolder 3"/>
          <p:cNvSpPr>
            <a:spLocks noGrp="1"/>
          </p:cNvSpPr>
          <p:nvPr>
            <p:ph type="body"/>
          </p:nvPr>
        </p:nvSpPr>
        <p:spPr>
          <a:xfrm>
            <a:off x="3571200" y="176904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2" name="PlaceHolder 4"/>
          <p:cNvSpPr>
            <a:spLocks noGrp="1"/>
          </p:cNvSpPr>
          <p:nvPr>
            <p:ph type="body"/>
          </p:nvPr>
        </p:nvSpPr>
        <p:spPr>
          <a:xfrm>
            <a:off x="6638040" y="176904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3" name="PlaceHolder 5"/>
          <p:cNvSpPr>
            <a:spLocks noGrp="1"/>
          </p:cNvSpPr>
          <p:nvPr>
            <p:ph type="body"/>
          </p:nvPr>
        </p:nvSpPr>
        <p:spPr>
          <a:xfrm>
            <a:off x="504000" y="405900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4" name="PlaceHolder 6"/>
          <p:cNvSpPr>
            <a:spLocks noGrp="1"/>
          </p:cNvSpPr>
          <p:nvPr>
            <p:ph type="body"/>
          </p:nvPr>
        </p:nvSpPr>
        <p:spPr>
          <a:xfrm>
            <a:off x="3571200" y="405900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7"/>
          <p:cNvSpPr>
            <a:spLocks noGrp="1"/>
          </p:cNvSpPr>
          <p:nvPr>
            <p:ph type="body"/>
          </p:nvPr>
        </p:nvSpPr>
        <p:spPr>
          <a:xfrm>
            <a:off x="6638040" y="4059000"/>
            <a:ext cx="292068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1" name="PlaceHolder 2"/>
          <p:cNvSpPr>
            <a:spLocks noGrp="1"/>
          </p:cNvSpPr>
          <p:nvPr>
            <p:ph type="subTitle"/>
          </p:nvPr>
        </p:nvSpPr>
        <p:spPr>
          <a:xfrm>
            <a:off x="504000" y="1769040"/>
            <a:ext cx="9071280" cy="43840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3" name="PlaceHolder 2"/>
          <p:cNvSpPr>
            <a:spLocks noGrp="1"/>
          </p:cNvSpPr>
          <p:nvPr>
            <p:ph type="body"/>
          </p:nvPr>
        </p:nvSpPr>
        <p:spPr>
          <a:xfrm>
            <a:off x="504000" y="1769040"/>
            <a:ext cx="907128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5" name="PlaceHolder 2"/>
          <p:cNvSpPr>
            <a:spLocks noGrp="1"/>
          </p:cNvSpPr>
          <p:nvPr>
            <p:ph type="body"/>
          </p:nvPr>
        </p:nvSpPr>
        <p:spPr>
          <a:xfrm>
            <a:off x="504000" y="1769040"/>
            <a:ext cx="442656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46" name="PlaceHolder 3"/>
          <p:cNvSpPr>
            <a:spLocks noGrp="1"/>
          </p:cNvSpPr>
          <p:nvPr>
            <p:ph type="body"/>
          </p:nvPr>
        </p:nvSpPr>
        <p:spPr>
          <a:xfrm>
            <a:off x="5152320" y="1769040"/>
            <a:ext cx="442656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504000" y="301320"/>
            <a:ext cx="9071280" cy="58503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0" name="PlaceHolder 2"/>
          <p:cNvSpPr>
            <a:spLocks noGrp="1"/>
          </p:cNvSpPr>
          <p:nvPr>
            <p:ph type="body"/>
          </p:nvPr>
        </p:nvSpPr>
        <p:spPr>
          <a:xfrm>
            <a:off x="50400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1" name="PlaceHolder 3"/>
          <p:cNvSpPr>
            <a:spLocks noGrp="1"/>
          </p:cNvSpPr>
          <p:nvPr>
            <p:ph type="body"/>
          </p:nvPr>
        </p:nvSpPr>
        <p:spPr>
          <a:xfrm>
            <a:off x="5152320" y="1769040"/>
            <a:ext cx="442656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2" name="PlaceHolder 4"/>
          <p:cNvSpPr>
            <a:spLocks noGrp="1"/>
          </p:cNvSpPr>
          <p:nvPr>
            <p:ph type="body"/>
          </p:nvPr>
        </p:nvSpPr>
        <p:spPr>
          <a:xfrm>
            <a:off x="504000" y="405900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type="body"/>
          </p:nvPr>
        </p:nvSpPr>
        <p:spPr>
          <a:xfrm>
            <a:off x="504000" y="1769040"/>
            <a:ext cx="442656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5" name="PlaceHolder 3"/>
          <p:cNvSpPr>
            <a:spLocks noGrp="1"/>
          </p:cNvSpPr>
          <p:nvPr>
            <p:ph type="body"/>
          </p:nvPr>
        </p:nvSpPr>
        <p:spPr>
          <a:xfrm>
            <a:off x="515232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6" name="PlaceHolder 4"/>
          <p:cNvSpPr>
            <a:spLocks noGrp="1"/>
          </p:cNvSpPr>
          <p:nvPr>
            <p:ph type="body"/>
          </p:nvPr>
        </p:nvSpPr>
        <p:spPr>
          <a:xfrm>
            <a:off x="5152320" y="405900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04000" y="301320"/>
            <a:ext cx="9071280" cy="12618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8" name="PlaceHolder 2"/>
          <p:cNvSpPr>
            <a:spLocks noGrp="1"/>
          </p:cNvSpPr>
          <p:nvPr>
            <p:ph type="body"/>
          </p:nvPr>
        </p:nvSpPr>
        <p:spPr>
          <a:xfrm>
            <a:off x="50400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3"/>
          <p:cNvSpPr>
            <a:spLocks noGrp="1"/>
          </p:cNvSpPr>
          <p:nvPr>
            <p:ph type="body"/>
          </p:nvPr>
        </p:nvSpPr>
        <p:spPr>
          <a:xfrm>
            <a:off x="5152320" y="1769040"/>
            <a:ext cx="442656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0" name="PlaceHolder 4"/>
          <p:cNvSpPr>
            <a:spLocks noGrp="1"/>
          </p:cNvSpPr>
          <p:nvPr>
            <p:ph type="body"/>
          </p:nvPr>
        </p:nvSpPr>
        <p:spPr>
          <a:xfrm>
            <a:off x="504000" y="4059000"/>
            <a:ext cx="907128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04000" y="301320"/>
            <a:ext cx="9071280" cy="1261800"/>
          </a:xfrm>
          <a:prstGeom prst="rect">
            <a:avLst/>
          </a:prstGeom>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39" name="PlaceHolder 2"/>
          <p:cNvSpPr>
            <a:spLocks noGrp="1"/>
          </p:cNvSpPr>
          <p:nvPr>
            <p:ph type="body"/>
          </p:nvPr>
        </p:nvSpPr>
        <p:spPr>
          <a:xfrm>
            <a:off x="504000" y="1769040"/>
            <a:ext cx="9071280" cy="4384080"/>
          </a:xfrm>
          <a:prstGeom prst="rect">
            <a:avLst/>
          </a:prstGeom>
        </p:spPr>
        <p:txBody>
          <a:bodyPr lIns="0" tIns="0" rIns="0" bIns="0">
            <a:no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37.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37.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3.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4.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6.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7.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8.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3.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59.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1.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43.jpeg"/><Relationship Id="rId1" Type="http://schemas.openxmlformats.org/officeDocument/2006/relationships/slideLayout" Target="../slideLayouts/slideLayout1.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1.xml"/><Relationship Id="rId6" Type="http://schemas.openxmlformats.org/officeDocument/2006/relationships/image" Target="../media/image52.jpeg"/><Relationship Id="rId5" Type="http://schemas.openxmlformats.org/officeDocument/2006/relationships/image" Target="../media/image51.jpeg"/><Relationship Id="rId4" Type="http://schemas.openxmlformats.org/officeDocument/2006/relationships/image" Target="../media/image50.jpe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xml"/><Relationship Id="rId4" Type="http://schemas.openxmlformats.org/officeDocument/2006/relationships/image" Target="../media/image55.png"/></Relationships>
</file>

<file path=ppt/slides/_rels/slide71.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image" Target="../media/image48.jpe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1.xml"/><Relationship Id="rId6" Type="http://schemas.openxmlformats.org/officeDocument/2006/relationships/image" Target="../media/image52.jpeg"/><Relationship Id="rId5" Type="http://schemas.openxmlformats.org/officeDocument/2006/relationships/image" Target="../media/image51.jpeg"/><Relationship Id="rId4" Type="http://schemas.openxmlformats.org/officeDocument/2006/relationships/image" Target="../media/image50.jpeg"/></Relationships>
</file>

<file path=ppt/slides/_rels/slide7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Layout" Target="../slideLayouts/slideLayout1.xml"/><Relationship Id="rId6" Type="http://schemas.openxmlformats.org/officeDocument/2006/relationships/image" Target="../media/image52.jpeg"/><Relationship Id="rId5" Type="http://schemas.openxmlformats.org/officeDocument/2006/relationships/image" Target="../media/image51.jpeg"/><Relationship Id="rId4" Type="http://schemas.openxmlformats.org/officeDocument/2006/relationships/image" Target="../media/image50.jpeg"/></Relationships>
</file>

<file path=ppt/slides/_rels/slide75.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mojipedia.org/see-no-evil-monke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Shape 1"/>
          <p:cNvSpPr txBox="1"/>
          <p:nvPr/>
        </p:nvSpPr>
        <p:spPr>
          <a:xfrm>
            <a:off x="504000" y="307080"/>
            <a:ext cx="9071640" cy="2436120"/>
          </a:xfrm>
          <a:prstGeom prst="rect">
            <a:avLst/>
          </a:prstGeom>
          <a:noFill/>
          <a:ln>
            <a:noFill/>
          </a:ln>
        </p:spPr>
        <p:txBody>
          <a:bodyPr lIns="0" tIns="0" rIns="0" bIns="0" anchor="ctr"/>
          <a:lstStyle/>
          <a:p>
            <a:pPr algn="ctr"/>
            <a:r>
              <a:rPr lang="en-US" sz="4800" spc="-1" dirty="0">
                <a:solidFill>
                  <a:srgbClr val="000000"/>
                </a:solidFill>
                <a:uFill>
                  <a:solidFill>
                    <a:srgbClr val="FFFFFF"/>
                  </a:solidFill>
                </a:uFill>
              </a:rPr>
              <a:t>Basic Concepts.</a:t>
            </a:r>
          </a:p>
          <a:p>
            <a:pPr algn="ctr"/>
            <a:r>
              <a:rPr lang="en-US" sz="4800" spc="-1" dirty="0">
                <a:solidFill>
                  <a:srgbClr val="000000"/>
                </a:solidFill>
                <a:uFill>
                  <a:solidFill>
                    <a:srgbClr val="FFFFFF"/>
                  </a:solidFill>
                </a:uFill>
              </a:rPr>
              <a:t>Naïve Bayes.</a:t>
            </a:r>
          </a:p>
          <a:p>
            <a:pPr algn="ctr"/>
            <a:r>
              <a:rPr lang="en-US" sz="4800" b="0" strike="noStrike" spc="-1" dirty="0">
                <a:solidFill>
                  <a:srgbClr val="000000"/>
                </a:solidFill>
                <a:uFill>
                  <a:solidFill>
                    <a:srgbClr val="FFFFFF"/>
                  </a:solidFill>
                </a:uFill>
                <a:latin typeface="Arial"/>
              </a:rPr>
              <a:t>Performance Metrics.</a:t>
            </a:r>
          </a:p>
        </p:txBody>
      </p:sp>
      <p:sp>
        <p:nvSpPr>
          <p:cNvPr id="4" name="TextShape 2">
            <a:extLst>
              <a:ext uri="{FF2B5EF4-FFF2-40B4-BE49-F238E27FC236}">
                <a16:creationId xmlns:a16="http://schemas.microsoft.com/office/drawing/2014/main" id="{86B6F6E9-3EC9-3340-8203-7E092EF7EE45}"/>
              </a:ext>
            </a:extLst>
          </p:cNvPr>
          <p:cNvSpPr txBox="1"/>
          <p:nvPr/>
        </p:nvSpPr>
        <p:spPr>
          <a:xfrm>
            <a:off x="504360" y="3543120"/>
            <a:ext cx="9071640" cy="3259462"/>
          </a:xfrm>
          <a:prstGeom prst="rect">
            <a:avLst/>
          </a:prstGeom>
          <a:noFill/>
          <a:ln>
            <a:noFill/>
          </a:ln>
        </p:spPr>
        <p:txBody>
          <a:bodyPr lIns="0" tIns="0" rIns="0" bIns="0" anchor="ctr"/>
          <a:lstStyle/>
          <a:p>
            <a:pPr algn="ctr">
              <a:spcBef>
                <a:spcPts val="799"/>
              </a:spcBef>
            </a:pPr>
            <a:r>
              <a:rPr lang="en-US" sz="3200" b="0" strike="noStrike" spc="-1" dirty="0">
                <a:solidFill>
                  <a:srgbClr val="000000"/>
                </a:solidFill>
                <a:uFill>
                  <a:solidFill>
                    <a:srgbClr val="FFFFFF"/>
                  </a:solidFill>
                </a:uFill>
                <a:latin typeface="Arial"/>
              </a:rPr>
              <a:t>Radu Ionescu, Prof. PhD.</a:t>
            </a:r>
          </a:p>
          <a:p>
            <a:pPr algn="ctr">
              <a:spcBef>
                <a:spcPts val="799"/>
              </a:spcBef>
            </a:pPr>
            <a:r>
              <a:rPr lang="en-US" sz="3200" b="0" strike="noStrike" spc="-1" dirty="0">
                <a:solidFill>
                  <a:srgbClr val="000000"/>
                </a:solidFill>
                <a:uFill>
                  <a:solidFill>
                    <a:srgbClr val="FFFFFF"/>
                  </a:solidFill>
                </a:uFill>
                <a:latin typeface="Arial"/>
              </a:rPr>
              <a:t>raducu.ionescu@gmail.com</a:t>
            </a:r>
          </a:p>
          <a:p>
            <a:pPr algn="ctr">
              <a:spcBef>
                <a:spcPts val="799"/>
              </a:spcBef>
            </a:pPr>
            <a:endParaRPr lang="en-US" sz="3200" b="0" strike="noStrike" spc="-1" dirty="0">
              <a:solidFill>
                <a:srgbClr val="000000"/>
              </a:solidFill>
              <a:uFill>
                <a:solidFill>
                  <a:srgbClr val="FFFFFF"/>
                </a:solidFill>
              </a:uFill>
              <a:latin typeface="Arial"/>
            </a:endParaRPr>
          </a:p>
          <a:p>
            <a:pPr algn="ctr">
              <a:spcBef>
                <a:spcPts val="799"/>
              </a:spcBef>
            </a:pPr>
            <a:r>
              <a:rPr lang="en-US" sz="3200" b="0" strike="noStrike" spc="-1" dirty="0">
                <a:solidFill>
                  <a:srgbClr val="000000"/>
                </a:solidFill>
                <a:uFill>
                  <a:solidFill>
                    <a:srgbClr val="FFFFFF"/>
                  </a:solidFill>
                </a:uFill>
                <a:latin typeface="Arial"/>
              </a:rPr>
              <a:t>Faculty of Mathematics and Computer Science</a:t>
            </a:r>
          </a:p>
          <a:p>
            <a:pPr algn="ctr">
              <a:spcBef>
                <a:spcPts val="799"/>
              </a:spcBef>
            </a:pPr>
            <a:r>
              <a:rPr lang="en-US" sz="3200" b="0" strike="noStrike" spc="-1" dirty="0">
                <a:solidFill>
                  <a:srgbClr val="000000"/>
                </a:solidFill>
                <a:uFill>
                  <a:solidFill>
                    <a:srgbClr val="FFFFFF"/>
                  </a:solidFill>
                </a:uFill>
                <a:latin typeface="Arial"/>
              </a:rPr>
              <a:t>University of Bucharest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504000" y="1563480"/>
                <a:ext cx="9071640" cy="5494545"/>
              </a:xfrm>
            </p:spPr>
            <p:txBody>
              <a:bodyPr/>
              <a:lstStyle/>
              <a:p>
                <a:pPr marL="457200" indent="-457200">
                  <a:buFont typeface="Arial" panose="020B0604020202020204" pitchFamily="34" charset="0"/>
                  <a:buChar char="•"/>
                </a:pPr>
                <a:r>
                  <a:rPr lang="en-US" sz="2800" dirty="0"/>
                  <a:t>Generalization error:</a:t>
                </a:r>
              </a:p>
              <a:p>
                <a:pPr marL="457200" indent="-457200">
                  <a:buFont typeface="Arial" panose="020B0604020202020204" pitchFamily="34" charset="0"/>
                  <a:buChar char="•"/>
                </a:pPr>
                <a:endParaRPr lang="en-US" sz="800" dirty="0"/>
              </a:p>
              <a:p>
                <a:pPr/>
                <a14:m>
                  <m:oMathPara xmlns:m="http://schemas.openxmlformats.org/officeDocument/2006/math">
                    <m:oMathParaPr>
                      <m:jc m:val="centerGroup"/>
                    </m:oMathParaPr>
                    <m:oMath xmlns:m="http://schemas.openxmlformats.org/officeDocument/2006/math">
                      <m:r>
                        <a:rPr lang="el-GR" sz="2800" i="1">
                          <a:latin typeface="Cambria Math" panose="02040503050406030204" pitchFamily="18" charset="0"/>
                          <a:ea typeface="Cambria Math" panose="02040503050406030204" pitchFamily="18" charset="0"/>
                        </a:rPr>
                        <m:t>ℇ</m:t>
                      </m:r>
                      <m:d>
                        <m:dPr>
                          <m:ctrlPr>
                            <a:rPr lang="ro-RO" sz="2800" b="0" i="1" smtClean="0">
                              <a:latin typeface="Cambria Math" panose="02040503050406030204" pitchFamily="18" charset="0"/>
                            </a:rPr>
                          </m:ctrlPr>
                        </m:dPr>
                        <m:e>
                          <m:r>
                            <a:rPr lang="ro-RO" sz="2800" b="0" i="1" smtClean="0">
                              <a:latin typeface="Cambria Math" panose="02040503050406030204" pitchFamily="18" charset="0"/>
                            </a:rPr>
                            <m:t>h</m:t>
                          </m:r>
                        </m:e>
                      </m:d>
                      <m:r>
                        <a:rPr lang="ro-RO" sz="2800" b="0" i="1" smtClean="0">
                          <a:latin typeface="Cambria Math" panose="02040503050406030204" pitchFamily="18" charset="0"/>
                        </a:rPr>
                        <m:t>=</m:t>
                      </m:r>
                      <m:nary>
                        <m:naryPr>
                          <m:ctrlPr>
                            <a:rPr lang="ro-RO" sz="2800" b="0" i="1" smtClean="0">
                              <a:latin typeface="Cambria Math" panose="02040503050406030204" pitchFamily="18" charset="0"/>
                            </a:rPr>
                          </m:ctrlPr>
                        </m:naryPr>
                        <m:sub>
                          <m:r>
                            <m:rPr>
                              <m:brk m:alnAt="23"/>
                            </m:rPr>
                            <a:rPr lang="ro-RO" sz="2800" b="0" i="1" smtClean="0">
                              <a:latin typeface="Cambria Math" panose="02040503050406030204" pitchFamily="18" charset="0"/>
                            </a:rPr>
                            <m:t>𝑋</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𝑌</m:t>
                          </m:r>
                        </m:sub>
                        <m:sup/>
                        <m:e>
                          <m:r>
                            <a:rPr lang="ro-RO" sz="2800" b="0" i="1" smtClean="0">
                              <a:latin typeface="Cambria Math" panose="02040503050406030204" pitchFamily="18" charset="0"/>
                              <a:ea typeface="Cambria Math" panose="02040503050406030204" pitchFamily="18" charset="0"/>
                            </a:rPr>
                            <m:t>𝑉</m:t>
                          </m:r>
                          <m:d>
                            <m:dPr>
                              <m:ctrlPr>
                                <a:rPr lang="ro-RO" sz="2800" b="0" i="1" smtClean="0">
                                  <a:latin typeface="Cambria Math" panose="02040503050406030204" pitchFamily="18" charset="0"/>
                                  <a:ea typeface="Cambria Math" panose="02040503050406030204" pitchFamily="18" charset="0"/>
                                </a:rPr>
                              </m:ctrlPr>
                            </m:dPr>
                            <m:e>
                              <m:r>
                                <a:rPr lang="ro-RO" sz="2800" b="0" i="1" smtClean="0">
                                  <a:latin typeface="Cambria Math" panose="02040503050406030204" pitchFamily="18" charset="0"/>
                                  <a:ea typeface="Cambria Math" panose="02040503050406030204" pitchFamily="18" charset="0"/>
                                </a:rPr>
                                <m:t>h</m:t>
                              </m:r>
                              <m:d>
                                <m:dPr>
                                  <m:ctrlPr>
                                    <a:rPr lang="ro-RO" sz="2800" b="0" i="1" smtClean="0">
                                      <a:latin typeface="Cambria Math" panose="02040503050406030204" pitchFamily="18" charset="0"/>
                                      <a:ea typeface="Cambria Math" panose="02040503050406030204" pitchFamily="18" charset="0"/>
                                    </a:rPr>
                                  </m:ctrlPr>
                                </m:dPr>
                                <m:e>
                                  <m:r>
                                    <a:rPr lang="ro-RO" sz="2800" b="0" i="1" smtClean="0">
                                      <a:latin typeface="Cambria Math" panose="02040503050406030204" pitchFamily="18" charset="0"/>
                                      <a:ea typeface="Cambria Math" panose="02040503050406030204" pitchFamily="18" charset="0"/>
                                    </a:rPr>
                                    <m:t>𝑥</m:t>
                                  </m:r>
                                </m:e>
                              </m:d>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𝑦</m:t>
                              </m:r>
                            </m:e>
                          </m:d>
                          <m:r>
                            <a:rPr lang="ro-RO" sz="2800" b="0" i="1" smtClean="0">
                              <a:latin typeface="Cambria Math" panose="02040503050406030204" pitchFamily="18" charset="0"/>
                              <a:ea typeface="Cambria Math" panose="02040503050406030204" pitchFamily="18" charset="0"/>
                            </a:rPr>
                            <m:t>𝜌</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𝑥</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𝑦</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𝑑𝑥𝑑𝑦</m:t>
                          </m:r>
                        </m:e>
                      </m:nary>
                    </m:oMath>
                  </m:oMathPara>
                </a14:m>
                <a:endParaRPr lang="en-US" sz="2800" dirty="0"/>
              </a:p>
              <a:p>
                <a:pPr marL="457200" indent="-457200">
                  <a:buFont typeface="Arial" panose="020B0604020202020204" pitchFamily="34" charset="0"/>
                  <a:buChar char="•"/>
                </a:pPr>
                <a:endParaRPr lang="en-US" sz="800" dirty="0"/>
              </a:p>
              <a:p>
                <a:pPr marL="457200" indent="-457200">
                  <a:buFont typeface="Arial" panose="020B0604020202020204" pitchFamily="34" charset="0"/>
                  <a:buChar char="•"/>
                </a:pPr>
                <a:r>
                  <a:rPr lang="en-US" sz="2800" dirty="0"/>
                  <a:t>The joint probability </a:t>
                </a:r>
                <a14:m>
                  <m:oMath xmlns:m="http://schemas.openxmlformats.org/officeDocument/2006/math">
                    <m:r>
                      <a:rPr lang="ro-RO" sz="2800" i="1">
                        <a:latin typeface="Cambria Math" panose="02040503050406030204" pitchFamily="18" charset="0"/>
                        <a:ea typeface="Cambria Math" panose="02040503050406030204" pitchFamily="18" charset="0"/>
                      </a:rPr>
                      <m:t>𝜌</m:t>
                    </m:r>
                    <m:r>
                      <a:rPr lang="ro-RO" sz="2800" i="1">
                        <a:latin typeface="Cambria Math" panose="02040503050406030204" pitchFamily="18" charset="0"/>
                        <a:ea typeface="Cambria Math" panose="02040503050406030204" pitchFamily="18" charset="0"/>
                      </a:rPr>
                      <m:t>(</m:t>
                    </m:r>
                    <m:r>
                      <a:rPr lang="ro-RO" sz="2800" i="1">
                        <a:latin typeface="Cambria Math" panose="02040503050406030204" pitchFamily="18" charset="0"/>
                        <a:ea typeface="Cambria Math" panose="02040503050406030204" pitchFamily="18" charset="0"/>
                      </a:rPr>
                      <m:t>𝑥</m:t>
                    </m:r>
                    <m:r>
                      <a:rPr lang="ro-RO" sz="2800" i="1">
                        <a:latin typeface="Cambria Math" panose="02040503050406030204" pitchFamily="18" charset="0"/>
                        <a:ea typeface="Cambria Math" panose="02040503050406030204" pitchFamily="18" charset="0"/>
                      </a:rPr>
                      <m:t>,</m:t>
                    </m:r>
                    <m:r>
                      <a:rPr lang="ro-RO" sz="2800" i="1">
                        <a:latin typeface="Cambria Math" panose="02040503050406030204" pitchFamily="18" charset="0"/>
                        <a:ea typeface="Cambria Math" panose="02040503050406030204" pitchFamily="18" charset="0"/>
                      </a:rPr>
                      <m:t>𝑦</m:t>
                    </m:r>
                    <m:r>
                      <a:rPr lang="ro-RO" sz="2800" i="1">
                        <a:latin typeface="Cambria Math" panose="02040503050406030204" pitchFamily="18" charset="0"/>
                        <a:ea typeface="Cambria Math" panose="02040503050406030204" pitchFamily="18" charset="0"/>
                      </a:rPr>
                      <m:t>) </m:t>
                    </m:r>
                  </m:oMath>
                </a14:m>
                <a:r>
                  <a:rPr lang="en-US" sz="2800" dirty="0"/>
                  <a:t>is usually unknown</a:t>
                </a:r>
              </a:p>
              <a:p>
                <a:pPr marL="457200" indent="-457200">
                  <a:buFont typeface="Arial" panose="020B0604020202020204" pitchFamily="34" charset="0"/>
                  <a:buChar char="•"/>
                </a:pPr>
                <a:r>
                  <a:rPr lang="en-US" sz="2800" dirty="0"/>
                  <a:t>Hence, we compute the empirical error:</a:t>
                </a:r>
              </a:p>
              <a:p>
                <a:pPr marL="457200" indent="-457200">
                  <a:buFont typeface="Arial" panose="020B0604020202020204" pitchFamily="34" charset="0"/>
                  <a:buChar char="•"/>
                </a:pPr>
                <a:endParaRPr lang="en-US" sz="800" dirty="0"/>
              </a:p>
              <a:p>
                <a:pPr/>
                <a14:m>
                  <m:oMathPara xmlns:m="http://schemas.openxmlformats.org/officeDocument/2006/math">
                    <m:oMathParaPr>
                      <m:jc m:val="centerGroup"/>
                    </m:oMathParaPr>
                    <m:oMath xmlns:m="http://schemas.openxmlformats.org/officeDocument/2006/math">
                      <m:r>
                        <a:rPr lang="ro-RO" sz="2800" i="1">
                          <a:latin typeface="Cambria Math" panose="02040503050406030204" pitchFamily="18" charset="0"/>
                        </a:rPr>
                        <m:t>𝐸</m:t>
                      </m:r>
                      <m:d>
                        <m:dPr>
                          <m:ctrlPr>
                            <a:rPr lang="ro-RO" sz="2800" i="1">
                              <a:latin typeface="Cambria Math" panose="02040503050406030204" pitchFamily="18" charset="0"/>
                            </a:rPr>
                          </m:ctrlPr>
                        </m:dPr>
                        <m:e>
                          <m:r>
                            <a:rPr lang="ro-RO" sz="2800" i="1">
                              <a:latin typeface="Cambria Math" panose="02040503050406030204" pitchFamily="18" charset="0"/>
                            </a:rPr>
                            <m:t>h</m:t>
                          </m:r>
                        </m:e>
                      </m:d>
                      <m:r>
                        <a:rPr lang="ro-RO" sz="2800" i="1">
                          <a:latin typeface="Cambria Math" panose="02040503050406030204" pitchFamily="18" charset="0"/>
                        </a:rPr>
                        <m:t>=</m:t>
                      </m:r>
                      <m:f>
                        <m:fPr>
                          <m:ctrlPr>
                            <a:rPr lang="ro-RO" sz="2800" i="1" smtClean="0">
                              <a:latin typeface="Cambria Math" panose="02040503050406030204" pitchFamily="18" charset="0"/>
                            </a:rPr>
                          </m:ctrlPr>
                        </m:fPr>
                        <m:num>
                          <m:r>
                            <a:rPr lang="ro-RO" sz="2800" b="0" i="1" smtClean="0">
                              <a:latin typeface="Cambria Math" panose="02040503050406030204" pitchFamily="18" charset="0"/>
                            </a:rPr>
                            <m:t>1</m:t>
                          </m:r>
                        </m:num>
                        <m:den>
                          <m:r>
                            <a:rPr lang="ro-RO" sz="2800" b="0" i="1" smtClean="0">
                              <a:latin typeface="Cambria Math" panose="02040503050406030204" pitchFamily="18" charset="0"/>
                            </a:rPr>
                            <m:t>𝑛</m:t>
                          </m:r>
                        </m:den>
                      </m:f>
                      <m:nary>
                        <m:naryPr>
                          <m:chr m:val="∑"/>
                          <m:ctrlPr>
                            <a:rPr lang="ro-RO" sz="2800" i="1" smtClean="0">
                              <a:latin typeface="Cambria Math" panose="02040503050406030204" pitchFamily="18" charset="0"/>
                            </a:rPr>
                          </m:ctrlPr>
                        </m:naryPr>
                        <m:sub>
                          <m:r>
                            <m:rPr>
                              <m:brk m:alnAt="23"/>
                            </m:rPr>
                            <a:rPr lang="ro-RO" sz="2800" b="0" i="1" smtClean="0">
                              <a:latin typeface="Cambria Math" panose="02040503050406030204" pitchFamily="18" charset="0"/>
                            </a:rPr>
                            <m:t>𝑖</m:t>
                          </m:r>
                          <m:r>
                            <a:rPr lang="ro-RO" sz="2800" b="0" i="1" smtClean="0">
                              <a:latin typeface="Cambria Math" panose="02040503050406030204" pitchFamily="18" charset="0"/>
                            </a:rPr>
                            <m:t>=1</m:t>
                          </m:r>
                        </m:sub>
                        <m:sup>
                          <m:r>
                            <a:rPr lang="ro-RO" sz="2800" b="0" i="1" smtClean="0">
                              <a:latin typeface="Cambria Math" panose="02040503050406030204" pitchFamily="18" charset="0"/>
                            </a:rPr>
                            <m:t>𝑛</m:t>
                          </m:r>
                        </m:sup>
                        <m:e>
                          <m:r>
                            <a:rPr lang="ro-RO" sz="2800" b="0" i="1" smtClean="0">
                              <a:latin typeface="Cambria Math" panose="02040503050406030204" pitchFamily="18" charset="0"/>
                            </a:rPr>
                            <m:t>𝑉</m:t>
                          </m:r>
                          <m:d>
                            <m:dPr>
                              <m:ctrlPr>
                                <a:rPr lang="ro-RO" sz="2800" i="1">
                                  <a:latin typeface="Cambria Math" panose="02040503050406030204" pitchFamily="18" charset="0"/>
                                  <a:ea typeface="Cambria Math" panose="02040503050406030204" pitchFamily="18" charset="0"/>
                                </a:rPr>
                              </m:ctrlPr>
                            </m:dPr>
                            <m:e>
                              <m:r>
                                <a:rPr lang="ro-RO" sz="2800" i="1">
                                  <a:latin typeface="Cambria Math" panose="02040503050406030204" pitchFamily="18" charset="0"/>
                                  <a:ea typeface="Cambria Math" panose="02040503050406030204" pitchFamily="18" charset="0"/>
                                </a:rPr>
                                <m:t>h</m:t>
                              </m:r>
                              <m:d>
                                <m:dPr>
                                  <m:ctrlPr>
                                    <a:rPr lang="ro-RO" sz="2800" i="1">
                                      <a:latin typeface="Cambria Math" panose="02040503050406030204" pitchFamily="18" charset="0"/>
                                      <a:ea typeface="Cambria Math" panose="02040503050406030204" pitchFamily="18" charset="0"/>
                                    </a:rPr>
                                  </m:ctrlPr>
                                </m:dPr>
                                <m:e>
                                  <m:sSub>
                                    <m:sSubPr>
                                      <m:ctrlPr>
                                        <a:rPr lang="ro-RO" sz="2800" i="1" smtClean="0">
                                          <a:latin typeface="Cambria Math" panose="02040503050406030204" pitchFamily="18" charset="0"/>
                                          <a:ea typeface="Cambria Math" panose="02040503050406030204" pitchFamily="18" charset="0"/>
                                        </a:rPr>
                                      </m:ctrlPr>
                                    </m:sSubPr>
                                    <m:e>
                                      <m:r>
                                        <a:rPr lang="ro-RO" sz="2800" b="0" i="1" smtClean="0">
                                          <a:latin typeface="Cambria Math" panose="02040503050406030204" pitchFamily="18" charset="0"/>
                                          <a:ea typeface="Cambria Math" panose="02040503050406030204" pitchFamily="18" charset="0"/>
                                        </a:rPr>
                                        <m:t>𝑥</m:t>
                                      </m:r>
                                    </m:e>
                                    <m:sub>
                                      <m:r>
                                        <a:rPr lang="ro-RO" sz="2800" b="0" i="1" smtClean="0">
                                          <a:latin typeface="Cambria Math" panose="02040503050406030204" pitchFamily="18" charset="0"/>
                                          <a:ea typeface="Cambria Math" panose="02040503050406030204" pitchFamily="18" charset="0"/>
                                        </a:rPr>
                                        <m:t>𝑖</m:t>
                                      </m:r>
                                    </m:sub>
                                  </m:sSub>
                                </m:e>
                              </m:d>
                              <m:r>
                                <a:rPr lang="ro-RO" sz="2800" i="1">
                                  <a:latin typeface="Cambria Math" panose="02040503050406030204" pitchFamily="18" charset="0"/>
                                  <a:ea typeface="Cambria Math" panose="02040503050406030204" pitchFamily="18" charset="0"/>
                                </a:rPr>
                                <m:t>,</m:t>
                              </m:r>
                              <m:r>
                                <a:rPr lang="ro-RO" sz="2800" i="1" smtClean="0">
                                  <a:latin typeface="Cambria Math" panose="02040503050406030204" pitchFamily="18" charset="0"/>
                                  <a:ea typeface="Cambria Math" panose="02040503050406030204" pitchFamily="18" charset="0"/>
                                </a:rPr>
                                <m:t> </m:t>
                              </m:r>
                              <m:sSub>
                                <m:sSubPr>
                                  <m:ctrlPr>
                                    <a:rPr lang="ro-RO" sz="2800" i="1" smtClean="0">
                                      <a:latin typeface="Cambria Math" panose="02040503050406030204" pitchFamily="18" charset="0"/>
                                      <a:ea typeface="Cambria Math" panose="02040503050406030204" pitchFamily="18" charset="0"/>
                                    </a:rPr>
                                  </m:ctrlPr>
                                </m:sSubPr>
                                <m:e>
                                  <m:r>
                                    <a:rPr lang="ro-RO" sz="2800" b="0" i="1" smtClean="0">
                                      <a:latin typeface="Cambria Math" panose="02040503050406030204" pitchFamily="18" charset="0"/>
                                      <a:ea typeface="Cambria Math" panose="02040503050406030204" pitchFamily="18" charset="0"/>
                                    </a:rPr>
                                    <m:t>𝑦</m:t>
                                  </m:r>
                                </m:e>
                                <m:sub>
                                  <m:r>
                                    <a:rPr lang="ro-RO" sz="2800" b="0" i="1" smtClean="0">
                                      <a:latin typeface="Cambria Math" panose="02040503050406030204" pitchFamily="18" charset="0"/>
                                      <a:ea typeface="Cambria Math" panose="02040503050406030204" pitchFamily="18" charset="0"/>
                                    </a:rPr>
                                    <m:t>𝑖</m:t>
                                  </m:r>
                                </m:sub>
                              </m:sSub>
                            </m:e>
                          </m:d>
                        </m:e>
                      </m:nary>
                    </m:oMath>
                  </m:oMathPara>
                </a14:m>
                <a:endParaRPr lang="en-US" sz="2800" dirty="0"/>
              </a:p>
              <a:p>
                <a:pPr marL="457200" indent="-457200">
                  <a:buFont typeface="Arial" panose="020B0604020202020204" pitchFamily="34" charset="0"/>
                  <a:buChar char="•"/>
                </a:pPr>
                <a:endParaRPr lang="en-US" sz="800" dirty="0"/>
              </a:p>
              <a:p>
                <a:pPr marL="457200" indent="-457200">
                  <a:buFont typeface="Arial" panose="020B0604020202020204" pitchFamily="34" charset="0"/>
                  <a:buChar char="•"/>
                </a:pPr>
                <a:r>
                  <a:rPr lang="en-US" sz="2800" dirty="0"/>
                  <a:t>Do we estimate the empirical error on the training set or on the test set?</a:t>
                </a:r>
              </a:p>
              <a:p>
                <a:pPr marL="457200" indent="-457200">
                  <a:buFont typeface="Wingdings" pitchFamily="2" charset="2"/>
                  <a:buChar char="Ø"/>
                </a:pPr>
                <a:r>
                  <a:rPr lang="en-US" sz="2800" dirty="0">
                    <a:solidFill>
                      <a:srgbClr val="FF0000"/>
                    </a:solidFill>
                  </a:rPr>
                  <a:t>Reporting training error (instead of test) is CHEATING!</a:t>
                </a:r>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504000" y="1563480"/>
                <a:ext cx="9071640" cy="5494545"/>
              </a:xfrm>
              <a:blipFill>
                <a:blip r:embed="rId2"/>
                <a:stretch>
                  <a:fillRect l="-2098" t="-16359" r="-1958" b="-8986"/>
                </a:stretch>
              </a:blipFill>
            </p:spPr>
            <p:txBody>
              <a:bodyPr/>
              <a:lstStyle/>
              <a:p>
                <a:r>
                  <a:rPr lang="ro-RO">
                    <a:noFill/>
                  </a:rPr>
                  <a:t> </a:t>
                </a:r>
              </a:p>
            </p:txBody>
          </p:sp>
        </mc:Fallback>
      </mc:AlternateContent>
      <p:sp>
        <p:nvSpPr>
          <p:cNvPr id="2" name="Title 1"/>
          <p:cNvSpPr>
            <a:spLocks noGrp="1"/>
          </p:cNvSpPr>
          <p:nvPr>
            <p:ph type="title"/>
          </p:nvPr>
        </p:nvSpPr>
        <p:spPr/>
        <p:txBody>
          <a:bodyPr/>
          <a:lstStyle/>
          <a:p>
            <a:pPr algn="ctr"/>
            <a:r>
              <a:rPr lang="en-US" dirty="0"/>
              <a:t>Errors</a:t>
            </a:r>
          </a:p>
        </p:txBody>
      </p:sp>
    </p:spTree>
    <p:extLst>
      <p:ext uri="{BB962C8B-B14F-4D97-AF65-F5344CB8AC3E}">
        <p14:creationId xmlns:p14="http://schemas.microsoft.com/office/powerpoint/2010/main" val="16397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Error Decomposition</a:t>
            </a:r>
          </a:p>
        </p:txBody>
      </p:sp>
      <p:grpSp>
        <p:nvGrpSpPr>
          <p:cNvPr id="8" name="Group 7"/>
          <p:cNvGrpSpPr/>
          <p:nvPr/>
        </p:nvGrpSpPr>
        <p:grpSpPr>
          <a:xfrm>
            <a:off x="6634511" y="1740539"/>
            <a:ext cx="1185843" cy="397673"/>
            <a:chOff x="6096000" y="1371600"/>
            <a:chExt cx="1075776" cy="360762"/>
          </a:xfrm>
        </p:grpSpPr>
        <p:sp>
          <p:nvSpPr>
            <p:cNvPr id="15" name="Oval 14"/>
            <p:cNvSpPr>
              <a:spLocks noChangeAspect="1"/>
            </p:cNvSpPr>
            <p:nvPr/>
          </p:nvSpPr>
          <p:spPr bwMode="auto">
            <a:xfrm>
              <a:off x="6096000" y="1502955"/>
              <a:ext cx="137160" cy="137160"/>
            </a:xfrm>
            <a:prstGeom prst="ellips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a:solidFill>
                  <a:schemeClr val="tx1"/>
                </a:solidFill>
                <a:latin typeface="Arial" pitchFamily="-112" charset="0"/>
                <a:ea typeface="ＭＳ Ｐゴシック" pitchFamily="-112" charset="-128"/>
                <a:cs typeface="ＭＳ Ｐゴシック" pitchFamily="-112" charset="-128"/>
              </a:endParaRPr>
            </a:p>
          </p:txBody>
        </p:sp>
        <p:sp>
          <p:nvSpPr>
            <p:cNvPr id="16" name="TextBox 15"/>
            <p:cNvSpPr txBox="1"/>
            <p:nvPr/>
          </p:nvSpPr>
          <p:spPr>
            <a:xfrm>
              <a:off x="6300410" y="1371600"/>
              <a:ext cx="871366" cy="360762"/>
            </a:xfrm>
            <a:prstGeom prst="rect">
              <a:avLst/>
            </a:prstGeom>
            <a:noFill/>
          </p:spPr>
          <p:txBody>
            <a:bodyPr wrap="none" rtlCol="0">
              <a:spAutoFit/>
            </a:bodyPr>
            <a:lstStyle/>
            <a:p>
              <a:r>
                <a:rPr lang="en-US" sz="1984" dirty="0">
                  <a:solidFill>
                    <a:srgbClr val="FF0000"/>
                  </a:solidFill>
                </a:rPr>
                <a:t>Reality</a:t>
              </a:r>
            </a:p>
          </p:txBody>
        </p:sp>
      </p:grpSp>
      <p:grpSp>
        <p:nvGrpSpPr>
          <p:cNvPr id="11" name="Group 10"/>
          <p:cNvGrpSpPr/>
          <p:nvPr/>
        </p:nvGrpSpPr>
        <p:grpSpPr>
          <a:xfrm>
            <a:off x="5098057" y="1971379"/>
            <a:ext cx="1558596" cy="2166022"/>
            <a:chOff x="4702169" y="1581013"/>
            <a:chExt cx="1413930" cy="1964975"/>
          </a:xfrm>
        </p:grpSpPr>
        <p:cxnSp>
          <p:nvCxnSpPr>
            <p:cNvPr id="29" name="Straight Arrow Connector 28"/>
            <p:cNvCxnSpPr>
              <a:stCxn id="27" idx="7"/>
              <a:endCxn id="15" idx="3"/>
            </p:cNvCxnSpPr>
            <p:nvPr/>
          </p:nvCxnSpPr>
          <p:spPr bwMode="auto">
            <a:xfrm flipV="1">
              <a:off x="4702169" y="1620027"/>
              <a:ext cx="1413930" cy="1668191"/>
            </a:xfrm>
            <a:prstGeom prst="straightConnector1">
              <a:avLst/>
            </a:prstGeom>
            <a:solidFill>
              <a:schemeClr val="accent1"/>
            </a:solidFill>
            <a:ln w="12700" cap="flat" cmpd="sng" algn="ctr">
              <a:solidFill>
                <a:schemeClr val="tx1"/>
              </a:solidFill>
              <a:prstDash val="solid"/>
              <a:round/>
              <a:headEnd type="arrow"/>
              <a:tailEnd type="arrow"/>
            </a:ln>
            <a:effectLst/>
          </p:spPr>
        </p:cxnSp>
        <p:sp>
          <p:nvSpPr>
            <p:cNvPr id="30" name="TextBox 29"/>
            <p:cNvSpPr txBox="1"/>
            <p:nvPr/>
          </p:nvSpPr>
          <p:spPr>
            <a:xfrm rot="18607861">
              <a:off x="4538228" y="2409936"/>
              <a:ext cx="1964975" cy="307130"/>
            </a:xfrm>
            <a:prstGeom prst="rect">
              <a:avLst/>
            </a:prstGeom>
            <a:noFill/>
          </p:spPr>
          <p:txBody>
            <a:bodyPr wrap="square" rtlCol="0">
              <a:spAutoFit/>
            </a:bodyPr>
            <a:lstStyle/>
            <a:p>
              <a:pPr algn="ctr"/>
              <a:r>
                <a:rPr lang="en-US" sz="1600" dirty="0"/>
                <a:t>Modeling Error</a:t>
              </a:r>
            </a:p>
          </p:txBody>
        </p:sp>
      </p:grpSp>
      <p:grpSp>
        <p:nvGrpSpPr>
          <p:cNvPr id="10" name="Group 9"/>
          <p:cNvGrpSpPr/>
          <p:nvPr/>
        </p:nvGrpSpPr>
        <p:grpSpPr>
          <a:xfrm>
            <a:off x="172021" y="2758656"/>
            <a:ext cx="5879747" cy="4125454"/>
            <a:chOff x="914400" y="1813560"/>
            <a:chExt cx="5334000" cy="3742537"/>
          </a:xfrm>
        </p:grpSpPr>
        <p:sp>
          <p:nvSpPr>
            <p:cNvPr id="25" name="Oval 24"/>
            <p:cNvSpPr/>
            <p:nvPr/>
          </p:nvSpPr>
          <p:spPr bwMode="auto">
            <a:xfrm>
              <a:off x="914400" y="2438400"/>
              <a:ext cx="5334000" cy="30480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dirty="0">
                <a:solidFill>
                  <a:schemeClr val="tx1"/>
                </a:solidFill>
                <a:latin typeface="Arial" pitchFamily="-112" charset="0"/>
                <a:ea typeface="ＭＳ Ｐゴシック" pitchFamily="-112" charset="-128"/>
                <a:cs typeface="ＭＳ Ｐゴシック" pitchFamily="-112" charset="-128"/>
              </a:endParaRPr>
            </a:p>
          </p:txBody>
        </p:sp>
        <p:sp>
          <p:nvSpPr>
            <p:cNvPr id="26" name="TextBox 25"/>
            <p:cNvSpPr txBox="1"/>
            <p:nvPr/>
          </p:nvSpPr>
          <p:spPr>
            <a:xfrm>
              <a:off x="2604813" y="5195335"/>
              <a:ext cx="1893680" cy="360762"/>
            </a:xfrm>
            <a:prstGeom prst="rect">
              <a:avLst/>
            </a:prstGeom>
            <a:solidFill>
              <a:schemeClr val="bg1"/>
            </a:solidFill>
          </p:spPr>
          <p:txBody>
            <a:bodyPr wrap="none" rtlCol="0">
              <a:spAutoFit/>
            </a:bodyPr>
            <a:lstStyle/>
            <a:p>
              <a:r>
                <a:rPr lang="en-US" sz="1984" dirty="0"/>
                <a:t>Hypothesis class</a:t>
              </a:r>
            </a:p>
          </p:txBody>
        </p:sp>
        <p:grpSp>
          <p:nvGrpSpPr>
            <p:cNvPr id="23" name="Group 284"/>
            <p:cNvGrpSpPr>
              <a:grpSpLocks noChangeAspect="1"/>
            </p:cNvGrpSpPr>
            <p:nvPr/>
          </p:nvGrpSpPr>
          <p:grpSpPr>
            <a:xfrm>
              <a:off x="1587687" y="1813560"/>
              <a:ext cx="1993713" cy="1463040"/>
              <a:chOff x="4435603" y="1066800"/>
              <a:chExt cx="2742310" cy="2012381"/>
            </a:xfrm>
          </p:grpSpPr>
          <p:pic>
            <p:nvPicPr>
              <p:cNvPr id="24" name="Picture 23" descr="2007_00490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603" y="1112945"/>
                <a:ext cx="2742310" cy="1966236"/>
              </a:xfrm>
              <a:prstGeom prst="rect">
                <a:avLst/>
              </a:prstGeom>
              <a:scene3d>
                <a:camera prst="orthographicFront">
                  <a:rot lat="954000" lon="18034448" rev="17280000"/>
                </a:camera>
                <a:lightRig rig="threePt" dir="t"/>
              </a:scene3d>
            </p:spPr>
          </p:pic>
          <p:cxnSp>
            <p:nvCxnSpPr>
              <p:cNvPr id="28" name="Straight Connector 27"/>
              <p:cNvCxnSpPr>
                <a:stCxn id="50" idx="5"/>
                <a:endCxn id="42" idx="1"/>
              </p:cNvCxnSpPr>
              <p:nvPr/>
            </p:nvCxnSpPr>
            <p:spPr>
              <a:xfrm>
                <a:off x="5789361" y="1577550"/>
                <a:ext cx="741247" cy="793788"/>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52" idx="5"/>
                <a:endCxn id="41" idx="1"/>
              </p:cNvCxnSpPr>
              <p:nvPr/>
            </p:nvCxnSpPr>
            <p:spPr>
              <a:xfrm>
                <a:off x="4994207" y="1824117"/>
                <a:ext cx="741247" cy="793788"/>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a:stCxn id="51" idx="5"/>
                <a:endCxn id="37" idx="1"/>
              </p:cNvCxnSpPr>
              <p:nvPr/>
            </p:nvCxnSpPr>
            <p:spPr>
              <a:xfrm>
                <a:off x="5391782" y="1700833"/>
                <a:ext cx="741247" cy="793788"/>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53" idx="5"/>
                <a:endCxn id="45" idx="1"/>
              </p:cNvCxnSpPr>
              <p:nvPr/>
            </p:nvCxnSpPr>
            <p:spPr>
              <a:xfrm>
                <a:off x="4596635" y="1947406"/>
                <a:ext cx="741245" cy="793788"/>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5441836" y="2411842"/>
                <a:ext cx="1192731" cy="36985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
            <p:nvSpPr>
              <p:cNvPr id="37" name="Oval 36"/>
              <p:cNvSpPr>
                <a:spLocks noChangeAspect="1"/>
              </p:cNvSpPr>
              <p:nvPr/>
            </p:nvSpPr>
            <p:spPr>
              <a:xfrm>
                <a:off x="6109572" y="2472292"/>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41" name="Oval 40"/>
              <p:cNvSpPr>
                <a:spLocks noChangeAspect="1"/>
              </p:cNvSpPr>
              <p:nvPr/>
            </p:nvSpPr>
            <p:spPr>
              <a:xfrm>
                <a:off x="5711995" y="2595567"/>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42" name="Oval 41"/>
              <p:cNvSpPr>
                <a:spLocks noChangeAspect="1"/>
              </p:cNvSpPr>
              <p:nvPr/>
            </p:nvSpPr>
            <p:spPr>
              <a:xfrm>
                <a:off x="6507147" y="2349009"/>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45" name="Oval 44"/>
              <p:cNvSpPr>
                <a:spLocks noChangeAspect="1"/>
              </p:cNvSpPr>
              <p:nvPr/>
            </p:nvSpPr>
            <p:spPr>
              <a:xfrm>
                <a:off x="5314416" y="2718851"/>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cxnSp>
            <p:nvCxnSpPr>
              <p:cNvPr id="46" name="Straight Connector 45"/>
              <p:cNvCxnSpPr/>
              <p:nvPr/>
            </p:nvCxnSpPr>
            <p:spPr>
              <a:xfrm flipH="1">
                <a:off x="5216458" y="2199636"/>
                <a:ext cx="1192731" cy="36985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flipH="1">
                <a:off x="4994211" y="1974679"/>
                <a:ext cx="1192731" cy="36985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flipH="1">
                <a:off x="4795420" y="1744369"/>
                <a:ext cx="1192731" cy="36985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H="1">
                <a:off x="4542728" y="1529353"/>
                <a:ext cx="1192731" cy="36985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
            <p:nvSpPr>
              <p:cNvPr id="50" name="Oval 49"/>
              <p:cNvSpPr>
                <a:spLocks noChangeAspect="1"/>
              </p:cNvSpPr>
              <p:nvPr/>
            </p:nvSpPr>
            <p:spPr>
              <a:xfrm>
                <a:off x="5652615" y="1447358"/>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1" name="Oval 50"/>
              <p:cNvSpPr>
                <a:spLocks noChangeAspect="1"/>
              </p:cNvSpPr>
              <p:nvPr/>
            </p:nvSpPr>
            <p:spPr>
              <a:xfrm>
                <a:off x="5255038" y="1570642"/>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2" name="Oval 51"/>
              <p:cNvSpPr>
                <a:spLocks noChangeAspect="1"/>
              </p:cNvSpPr>
              <p:nvPr/>
            </p:nvSpPr>
            <p:spPr>
              <a:xfrm>
                <a:off x="4857461" y="1693924"/>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3" name="Oval 52"/>
              <p:cNvSpPr>
                <a:spLocks noChangeAspect="1"/>
              </p:cNvSpPr>
              <p:nvPr/>
            </p:nvSpPr>
            <p:spPr>
              <a:xfrm>
                <a:off x="4459886" y="1817207"/>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4" name="Oval 53"/>
              <p:cNvSpPr>
                <a:spLocks noChangeAspect="1"/>
              </p:cNvSpPr>
              <p:nvPr/>
            </p:nvSpPr>
            <p:spPr>
              <a:xfrm>
                <a:off x="5866250" y="1672772"/>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5" name="Oval 54"/>
              <p:cNvSpPr>
                <a:spLocks noChangeAspect="1"/>
              </p:cNvSpPr>
              <p:nvPr/>
            </p:nvSpPr>
            <p:spPr>
              <a:xfrm>
                <a:off x="6079881" y="1898184"/>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6" name="Oval 55"/>
              <p:cNvSpPr>
                <a:spLocks noChangeAspect="1"/>
              </p:cNvSpPr>
              <p:nvPr/>
            </p:nvSpPr>
            <p:spPr>
              <a:xfrm>
                <a:off x="5468671" y="1796054"/>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7" name="Oval 56"/>
              <p:cNvSpPr>
                <a:spLocks noChangeAspect="1"/>
              </p:cNvSpPr>
              <p:nvPr/>
            </p:nvSpPr>
            <p:spPr>
              <a:xfrm>
                <a:off x="5682305" y="2021468"/>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8" name="Oval 57"/>
              <p:cNvSpPr>
                <a:spLocks noChangeAspect="1"/>
              </p:cNvSpPr>
              <p:nvPr/>
            </p:nvSpPr>
            <p:spPr>
              <a:xfrm>
                <a:off x="5071095" y="1919338"/>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59" name="Oval 58"/>
              <p:cNvSpPr>
                <a:spLocks noChangeAspect="1"/>
              </p:cNvSpPr>
              <p:nvPr/>
            </p:nvSpPr>
            <p:spPr>
              <a:xfrm>
                <a:off x="5284728" y="2144745"/>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0" name="Oval 59"/>
              <p:cNvSpPr>
                <a:spLocks noChangeAspect="1"/>
              </p:cNvSpPr>
              <p:nvPr/>
            </p:nvSpPr>
            <p:spPr>
              <a:xfrm>
                <a:off x="4673518" y="2042620"/>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1" name="Oval 60"/>
              <p:cNvSpPr>
                <a:spLocks noChangeAspect="1"/>
              </p:cNvSpPr>
              <p:nvPr/>
            </p:nvSpPr>
            <p:spPr>
              <a:xfrm>
                <a:off x="4887151" y="2268030"/>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2" name="Oval 61"/>
              <p:cNvSpPr>
                <a:spLocks noChangeAspect="1"/>
              </p:cNvSpPr>
              <p:nvPr/>
            </p:nvSpPr>
            <p:spPr>
              <a:xfrm>
                <a:off x="6293515" y="2123597"/>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3" name="Oval 62"/>
              <p:cNvSpPr>
                <a:spLocks noChangeAspect="1"/>
              </p:cNvSpPr>
              <p:nvPr/>
            </p:nvSpPr>
            <p:spPr>
              <a:xfrm>
                <a:off x="5895937" y="2246877"/>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4" name="Oval 63"/>
              <p:cNvSpPr>
                <a:spLocks noChangeAspect="1"/>
              </p:cNvSpPr>
              <p:nvPr/>
            </p:nvSpPr>
            <p:spPr>
              <a:xfrm>
                <a:off x="5498359" y="2370162"/>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sp>
            <p:nvSpPr>
              <p:cNvPr id="65" name="Oval 64"/>
              <p:cNvSpPr>
                <a:spLocks noChangeAspect="1"/>
              </p:cNvSpPr>
              <p:nvPr/>
            </p:nvSpPr>
            <p:spPr>
              <a:xfrm>
                <a:off x="5100783" y="2493446"/>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cxnSp>
            <p:nvCxnSpPr>
              <p:cNvPr id="66" name="Straight Connector 65"/>
              <p:cNvCxnSpPr>
                <a:stCxn id="76" idx="4"/>
                <a:endCxn id="41" idx="0"/>
              </p:cNvCxnSpPr>
              <p:nvPr/>
            </p:nvCxnSpPr>
            <p:spPr>
              <a:xfrm flipH="1">
                <a:off x="5792101" y="1629598"/>
                <a:ext cx="477679" cy="965969"/>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a:stCxn id="76" idx="4"/>
                <a:endCxn id="42" idx="0"/>
              </p:cNvCxnSpPr>
              <p:nvPr/>
            </p:nvCxnSpPr>
            <p:spPr>
              <a:xfrm>
                <a:off x="6269780" y="1629598"/>
                <a:ext cx="317473" cy="719411"/>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a:stCxn id="59" idx="7"/>
                <a:endCxn id="76" idx="4"/>
              </p:cNvCxnSpPr>
              <p:nvPr/>
            </p:nvCxnSpPr>
            <p:spPr>
              <a:xfrm flipV="1">
                <a:off x="5421477" y="1629598"/>
                <a:ext cx="848303" cy="537486"/>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9" name="Straight Connector 68"/>
              <p:cNvCxnSpPr>
                <a:stCxn id="76" idx="4"/>
                <a:endCxn id="62" idx="0"/>
              </p:cNvCxnSpPr>
              <p:nvPr/>
            </p:nvCxnSpPr>
            <p:spPr>
              <a:xfrm>
                <a:off x="6269780" y="1629598"/>
                <a:ext cx="103841" cy="493999"/>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a:stCxn id="56" idx="0"/>
                <a:endCxn id="74" idx="4"/>
              </p:cNvCxnSpPr>
              <p:nvPr/>
            </p:nvCxnSpPr>
            <p:spPr>
              <a:xfrm flipH="1" flipV="1">
                <a:off x="5394522" y="1219340"/>
                <a:ext cx="154255" cy="576714"/>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a:stCxn id="52" idx="7"/>
                <a:endCxn id="74" idx="4"/>
              </p:cNvCxnSpPr>
              <p:nvPr/>
            </p:nvCxnSpPr>
            <p:spPr>
              <a:xfrm flipV="1">
                <a:off x="4994210" y="1219340"/>
                <a:ext cx="400312" cy="496923"/>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a:stCxn id="61" idx="0"/>
                <a:endCxn id="74" idx="4"/>
              </p:cNvCxnSpPr>
              <p:nvPr/>
            </p:nvCxnSpPr>
            <p:spPr>
              <a:xfrm flipV="1">
                <a:off x="4967257" y="1219340"/>
                <a:ext cx="427265" cy="104869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a:stCxn id="50" idx="1"/>
                <a:endCxn id="74" idx="4"/>
              </p:cNvCxnSpPr>
              <p:nvPr/>
            </p:nvCxnSpPr>
            <p:spPr>
              <a:xfrm flipH="1" flipV="1">
                <a:off x="5394522" y="1219340"/>
                <a:ext cx="281555" cy="250357"/>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
            <p:nvSpPr>
              <p:cNvPr id="74" name="Oval 73"/>
              <p:cNvSpPr>
                <a:spLocks noChangeAspect="1"/>
              </p:cNvSpPr>
              <p:nvPr/>
            </p:nvSpPr>
            <p:spPr>
              <a:xfrm>
                <a:off x="5314416" y="1066800"/>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cxnSp>
            <p:nvCxnSpPr>
              <p:cNvPr id="75" name="Straight Connector 74"/>
              <p:cNvCxnSpPr/>
              <p:nvPr/>
            </p:nvCxnSpPr>
            <p:spPr>
              <a:xfrm flipH="1" flipV="1">
                <a:off x="5466848" y="1150830"/>
                <a:ext cx="768105" cy="381439"/>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
            <p:nvSpPr>
              <p:cNvPr id="76" name="Oval 75"/>
              <p:cNvSpPr>
                <a:spLocks noChangeAspect="1"/>
              </p:cNvSpPr>
              <p:nvPr/>
            </p:nvSpPr>
            <p:spPr>
              <a:xfrm>
                <a:off x="6189674" y="1477058"/>
                <a:ext cx="160211" cy="152540"/>
              </a:xfrm>
              <a:prstGeom prst="ellipse">
                <a:avLst/>
              </a:prstGeom>
              <a:gradFill>
                <a:gsLst>
                  <a:gs pos="0">
                    <a:srgbClr val="3F80CD"/>
                  </a:gs>
                  <a:gs pos="100000">
                    <a:srgbClr val="9BC1FF"/>
                  </a:gs>
                </a:gsLst>
              </a:gradFill>
              <a:ln w="0">
                <a:solidFill>
                  <a:srgbClr val="4A7EBB"/>
                </a:solidFill>
              </a:ln>
            </p:spPr>
            <p:style>
              <a:lnRef idx="1">
                <a:schemeClr val="accent1"/>
              </a:lnRef>
              <a:fillRef idx="3">
                <a:schemeClr val="accent1"/>
              </a:fillRef>
              <a:effectRef idx="2">
                <a:schemeClr val="accent1"/>
              </a:effectRef>
              <a:fontRef idx="minor">
                <a:schemeClr val="lt1"/>
              </a:fontRef>
            </p:style>
            <p:txBody>
              <a:bodyPr lIns="100781" tIns="50390" rIns="100781" bIns="50390" spcCol="0" rtlCol="0" anchor="ctr"/>
              <a:lstStyle/>
              <a:p>
                <a:pPr algn="ctr"/>
                <a:endParaRPr lang="en-US" sz="1984" baseline="30000"/>
              </a:p>
            </p:txBody>
          </p:sp>
        </p:grpSp>
      </p:grpSp>
      <p:grpSp>
        <p:nvGrpSpPr>
          <p:cNvPr id="7" name="Group 6"/>
          <p:cNvGrpSpPr/>
          <p:nvPr/>
        </p:nvGrpSpPr>
        <p:grpSpPr>
          <a:xfrm>
            <a:off x="6710107" y="2177340"/>
            <a:ext cx="3205195" cy="1007957"/>
            <a:chOff x="6248400" y="1752600"/>
            <a:chExt cx="2907695" cy="914400"/>
          </a:xfrm>
        </p:grpSpPr>
        <p:sp>
          <p:nvSpPr>
            <p:cNvPr id="19" name="Right Arrow 18"/>
            <p:cNvSpPr/>
            <p:nvPr/>
          </p:nvSpPr>
          <p:spPr bwMode="auto">
            <a:xfrm>
              <a:off x="7562850" y="2133600"/>
              <a:ext cx="285750" cy="142875"/>
            </a:xfrm>
            <a:prstGeom prst="rightArrow">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a:solidFill>
                  <a:schemeClr val="tx1"/>
                </a:solidFill>
                <a:latin typeface="Arial" pitchFamily="-112" charset="0"/>
                <a:ea typeface="ＭＳ Ｐゴシック" pitchFamily="-112" charset="-128"/>
                <a:cs typeface="ＭＳ Ｐゴシック" pitchFamily="-112" charset="-128"/>
              </a:endParaRPr>
            </a:p>
          </p:txBody>
        </p:sp>
        <p:pic>
          <p:nvPicPr>
            <p:cNvPr id="119" name="Picture 118" descr="fig1_sol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5935" y="1752600"/>
              <a:ext cx="1280160" cy="914400"/>
            </a:xfrm>
            <a:prstGeom prst="rect">
              <a:avLst/>
            </a:prstGeom>
          </p:spPr>
        </p:pic>
        <p:grpSp>
          <p:nvGrpSpPr>
            <p:cNvPr id="120" name="Group 213"/>
            <p:cNvGrpSpPr>
              <a:grpSpLocks noChangeAspect="1"/>
            </p:cNvGrpSpPr>
            <p:nvPr/>
          </p:nvGrpSpPr>
          <p:grpSpPr>
            <a:xfrm>
              <a:off x="6248400" y="1752600"/>
              <a:ext cx="1268936" cy="914400"/>
              <a:chOff x="166343" y="662259"/>
              <a:chExt cx="1819656" cy="1371600"/>
            </a:xfrm>
          </p:grpSpPr>
          <p:sp>
            <p:nvSpPr>
              <p:cNvPr id="121" name="Frame 120"/>
              <p:cNvSpPr>
                <a:spLocks/>
              </p:cNvSpPr>
              <p:nvPr/>
            </p:nvSpPr>
            <p:spPr>
              <a:xfrm>
                <a:off x="166343" y="662259"/>
                <a:ext cx="1819656" cy="1371600"/>
              </a:xfrm>
              <a:prstGeom prst="frame">
                <a:avLst>
                  <a:gd name="adj1" fmla="val 7500"/>
                </a:avLst>
              </a:prstGeom>
              <a:solidFill>
                <a:schemeClr val="tx1"/>
              </a:solidFill>
              <a:ln w="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84">
                  <a:solidFill>
                    <a:schemeClr val="tx1"/>
                  </a:solidFill>
                </a:endParaRPr>
              </a:p>
            </p:txBody>
          </p:sp>
          <p:pic>
            <p:nvPicPr>
              <p:cNvPr id="122" name="Picture 121" descr="2007_00490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568" y="683107"/>
                <a:ext cx="1773206" cy="1329905"/>
              </a:xfrm>
              <a:prstGeom prst="rect">
                <a:avLst/>
              </a:prstGeom>
            </p:spPr>
          </p:pic>
        </p:grpSp>
      </p:grpSp>
      <p:sp>
        <p:nvSpPr>
          <p:cNvPr id="27" name="Oval 26"/>
          <p:cNvSpPr>
            <a:spLocks noChangeAspect="1"/>
          </p:cNvSpPr>
          <p:nvPr/>
        </p:nvSpPr>
        <p:spPr bwMode="auto">
          <a:xfrm>
            <a:off x="4969005" y="3831114"/>
            <a:ext cx="151194" cy="151194"/>
          </a:xfrm>
          <a:prstGeom prst="ellips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a:solidFill>
                <a:schemeClr val="tx1"/>
              </a:solidFill>
              <a:latin typeface="Arial" pitchFamily="-112" charset="0"/>
              <a:ea typeface="ＭＳ Ｐゴシック" pitchFamily="-112" charset="-128"/>
              <a:cs typeface="ＭＳ Ｐゴシック" pitchFamily="-112" charset="-128"/>
            </a:endParaRPr>
          </a:p>
        </p:txBody>
      </p:sp>
      <p:sp>
        <p:nvSpPr>
          <p:cNvPr id="31" name="Oval 30"/>
          <p:cNvSpPr>
            <a:spLocks noChangeAspect="1"/>
          </p:cNvSpPr>
          <p:nvPr/>
        </p:nvSpPr>
        <p:spPr bwMode="auto">
          <a:xfrm>
            <a:off x="3036298" y="4701227"/>
            <a:ext cx="151194" cy="151194"/>
          </a:xfrm>
          <a:prstGeom prst="ellips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a:solidFill>
                <a:schemeClr val="tx1"/>
              </a:solidFill>
              <a:latin typeface="Arial" pitchFamily="-112" charset="0"/>
              <a:ea typeface="ＭＳ Ｐゴシック" pitchFamily="-112" charset="-128"/>
              <a:cs typeface="ＭＳ Ｐゴシック" pitchFamily="-112" charset="-128"/>
            </a:endParaRPr>
          </a:p>
        </p:txBody>
      </p:sp>
      <p:grpSp>
        <p:nvGrpSpPr>
          <p:cNvPr id="12" name="Group 11"/>
          <p:cNvGrpSpPr/>
          <p:nvPr/>
        </p:nvGrpSpPr>
        <p:grpSpPr>
          <a:xfrm>
            <a:off x="3187493" y="3906711"/>
            <a:ext cx="1871656" cy="870113"/>
            <a:chOff x="2891155" y="3544079"/>
            <a:chExt cx="1697933" cy="789349"/>
          </a:xfrm>
        </p:grpSpPr>
        <p:cxnSp>
          <p:nvCxnSpPr>
            <p:cNvPr id="32" name="Straight Arrow Connector 31"/>
            <p:cNvCxnSpPr>
              <a:stCxn id="31" idx="6"/>
              <a:endCxn id="27" idx="2"/>
            </p:cNvCxnSpPr>
            <p:nvPr/>
          </p:nvCxnSpPr>
          <p:spPr bwMode="auto">
            <a:xfrm flipV="1">
              <a:off x="2891155" y="3544079"/>
              <a:ext cx="1616158" cy="789349"/>
            </a:xfrm>
            <a:prstGeom prst="straightConnector1">
              <a:avLst/>
            </a:prstGeom>
            <a:solidFill>
              <a:schemeClr val="accent1"/>
            </a:solidFill>
            <a:ln w="12700" cap="flat" cmpd="sng" algn="ctr">
              <a:solidFill>
                <a:schemeClr val="tx1"/>
              </a:solidFill>
              <a:prstDash val="solid"/>
              <a:round/>
              <a:headEnd type="arrow"/>
              <a:tailEnd type="arrow"/>
            </a:ln>
            <a:effectLst/>
          </p:spPr>
        </p:cxnSp>
        <p:sp>
          <p:nvSpPr>
            <p:cNvPr id="38" name="TextBox 37"/>
            <p:cNvSpPr txBox="1"/>
            <p:nvPr/>
          </p:nvSpPr>
          <p:spPr>
            <a:xfrm rot="20042717">
              <a:off x="2983269" y="3919374"/>
              <a:ext cx="1605819" cy="307129"/>
            </a:xfrm>
            <a:prstGeom prst="rect">
              <a:avLst/>
            </a:prstGeom>
            <a:noFill/>
          </p:spPr>
          <p:txBody>
            <a:bodyPr wrap="square" rtlCol="0">
              <a:spAutoFit/>
            </a:bodyPr>
            <a:lstStyle/>
            <a:p>
              <a:pPr algn="ctr"/>
              <a:r>
                <a:rPr lang="en-US" sz="1600" dirty="0"/>
                <a:t>Estimation Error</a:t>
              </a:r>
            </a:p>
          </p:txBody>
        </p:sp>
      </p:grpSp>
      <p:sp>
        <p:nvSpPr>
          <p:cNvPr id="39" name="Oval 38"/>
          <p:cNvSpPr>
            <a:spLocks noChangeAspect="1"/>
          </p:cNvSpPr>
          <p:nvPr/>
        </p:nvSpPr>
        <p:spPr bwMode="auto">
          <a:xfrm>
            <a:off x="3737328" y="5283460"/>
            <a:ext cx="151194" cy="151194"/>
          </a:xfrm>
          <a:prstGeom prst="ellips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100796" tIns="50398" rIns="100796" bIns="50398" numCol="1" rtlCol="0" anchor="ctr" anchorCtr="0" compatLnSpc="1">
            <a:prstTxWarp prst="textNoShape">
              <a:avLst/>
            </a:prstTxWarp>
          </a:bodyPr>
          <a:lstStyle/>
          <a:p>
            <a:pPr algn="ctr" defTabSz="1007943" eaLnBrk="0" fontAlgn="base" hangingPunct="0">
              <a:spcBef>
                <a:spcPct val="50000"/>
              </a:spcBef>
              <a:spcAft>
                <a:spcPct val="0"/>
              </a:spcAft>
            </a:pPr>
            <a:endParaRPr lang="en-US" sz="1323">
              <a:solidFill>
                <a:schemeClr val="tx1"/>
              </a:solidFill>
              <a:latin typeface="Arial" pitchFamily="-112" charset="0"/>
              <a:ea typeface="ＭＳ Ｐゴシック" pitchFamily="-112" charset="-128"/>
              <a:cs typeface="ＭＳ Ｐゴシック" pitchFamily="-112" charset="-128"/>
            </a:endParaRPr>
          </a:p>
        </p:txBody>
      </p:sp>
      <p:grpSp>
        <p:nvGrpSpPr>
          <p:cNvPr id="13" name="Group 12"/>
          <p:cNvGrpSpPr/>
          <p:nvPr/>
        </p:nvGrpSpPr>
        <p:grpSpPr>
          <a:xfrm>
            <a:off x="2279017" y="4830267"/>
            <a:ext cx="1985780" cy="623565"/>
            <a:chOff x="2144772" y="4381904"/>
            <a:chExt cx="1801464" cy="565686"/>
          </a:xfrm>
        </p:grpSpPr>
        <p:cxnSp>
          <p:nvCxnSpPr>
            <p:cNvPr id="40" name="Straight Arrow Connector 39"/>
            <p:cNvCxnSpPr>
              <a:stCxn id="31" idx="5"/>
              <a:endCxn id="39" idx="1"/>
            </p:cNvCxnSpPr>
            <p:nvPr/>
          </p:nvCxnSpPr>
          <p:spPr bwMode="auto">
            <a:xfrm>
              <a:off x="2948841" y="4381904"/>
              <a:ext cx="538975" cy="431203"/>
            </a:xfrm>
            <a:prstGeom prst="straightConnector1">
              <a:avLst/>
            </a:prstGeom>
            <a:solidFill>
              <a:schemeClr val="accent1"/>
            </a:solidFill>
            <a:ln w="12700" cap="flat" cmpd="sng" algn="ctr">
              <a:solidFill>
                <a:schemeClr val="tx1"/>
              </a:solidFill>
              <a:prstDash val="solid"/>
              <a:round/>
              <a:headEnd type="arrow"/>
              <a:tailEnd type="arrow"/>
            </a:ln>
            <a:effectLst/>
          </p:spPr>
        </p:cxnSp>
        <p:sp>
          <p:nvSpPr>
            <p:cNvPr id="43" name="TextBox 42"/>
            <p:cNvSpPr txBox="1"/>
            <p:nvPr/>
          </p:nvSpPr>
          <p:spPr>
            <a:xfrm rot="2379013">
              <a:off x="2144772" y="4640460"/>
              <a:ext cx="1801464" cy="307130"/>
            </a:xfrm>
            <a:prstGeom prst="rect">
              <a:avLst/>
            </a:prstGeom>
            <a:noFill/>
          </p:spPr>
          <p:txBody>
            <a:bodyPr wrap="square" rtlCol="0">
              <a:spAutoFit/>
            </a:bodyPr>
            <a:lstStyle/>
            <a:p>
              <a:pPr algn="ctr"/>
              <a:r>
                <a:rPr lang="en-US" sz="1600" dirty="0"/>
                <a:t>Optimization Error</a:t>
              </a:r>
            </a:p>
          </p:txBody>
        </p:sp>
      </p:grpSp>
    </p:spTree>
    <p:extLst>
      <p:ext uri="{BB962C8B-B14F-4D97-AF65-F5344CB8AC3E}">
        <p14:creationId xmlns:p14="http://schemas.microsoft.com/office/powerpoint/2010/main" val="1505429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1" grpId="0" animBg="1"/>
      <p:bldP spid="3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770927"/>
            <a:ext cx="9071640" cy="4915623"/>
          </a:xfrm>
        </p:spPr>
        <p:txBody>
          <a:bodyPr/>
          <a:lstStyle/>
          <a:p>
            <a:pPr marL="457200" indent="-457200">
              <a:buFont typeface="Arial" panose="020B0604020202020204" pitchFamily="34" charset="0"/>
              <a:buChar char="•"/>
            </a:pPr>
            <a:r>
              <a:rPr lang="en-US" sz="2800" dirty="0"/>
              <a:t>Approximation/Modeling Error</a:t>
            </a:r>
          </a:p>
          <a:p>
            <a:pPr marL="457200" lvl="1" indent="-457200">
              <a:buFont typeface="Wingdings" pitchFamily="2" charset="2"/>
              <a:buChar char="Ø"/>
            </a:pPr>
            <a:r>
              <a:rPr lang="en-US" sz="2400" dirty="0"/>
              <a:t>We approximate the reality with a model (hypothesis class)</a:t>
            </a:r>
          </a:p>
          <a:p>
            <a:pPr marL="457200" lvl="1"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Estimation Error</a:t>
            </a:r>
          </a:p>
          <a:p>
            <a:pPr marL="457200" lvl="1" indent="-457200">
              <a:buFont typeface="Wingdings" pitchFamily="2" charset="2"/>
              <a:buChar char="Ø"/>
            </a:pPr>
            <a:r>
              <a:rPr lang="en-US" sz="2400" dirty="0"/>
              <a:t>We try to learn a model with finite data</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Optimization Error</a:t>
            </a:r>
          </a:p>
          <a:p>
            <a:pPr marL="457200" lvl="1" indent="-457200">
              <a:buFont typeface="Wingdings" pitchFamily="2" charset="2"/>
              <a:buChar char="Ø"/>
            </a:pPr>
            <a:r>
              <a:rPr lang="en-US" sz="2400" dirty="0"/>
              <a:t>We could/did not optimize to completion</a:t>
            </a:r>
          </a:p>
          <a:p>
            <a:pPr marL="0" indent="0">
              <a:buNone/>
            </a:pPr>
            <a:endParaRPr lang="en-US" dirty="0"/>
          </a:p>
          <a:p>
            <a:pPr marL="457200" indent="-457200">
              <a:buFont typeface="Arial" panose="020B0604020202020204" pitchFamily="34" charset="0"/>
              <a:buChar char="•"/>
            </a:pPr>
            <a:r>
              <a:rPr lang="en-US" sz="2800" dirty="0"/>
              <a:t>Bayes Error (more on this later)</a:t>
            </a:r>
          </a:p>
          <a:p>
            <a:pPr marL="457200" lvl="1" indent="-457200">
              <a:buFont typeface="Wingdings" pitchFamily="2" charset="2"/>
              <a:buChar char="Ø"/>
            </a:pPr>
            <a:r>
              <a:rPr lang="en-US" sz="2400" dirty="0"/>
              <a:t>Reality just sucks!</a:t>
            </a:r>
          </a:p>
        </p:txBody>
      </p:sp>
      <p:sp>
        <p:nvSpPr>
          <p:cNvPr id="2" name="Title 1"/>
          <p:cNvSpPr>
            <a:spLocks noGrp="1"/>
          </p:cNvSpPr>
          <p:nvPr>
            <p:ph type="title"/>
          </p:nvPr>
        </p:nvSpPr>
        <p:spPr/>
        <p:txBody>
          <a:bodyPr/>
          <a:lstStyle/>
          <a:p>
            <a:pPr algn="ctr"/>
            <a:r>
              <a:rPr lang="en-US" dirty="0"/>
              <a:t>Error Decomposition</a:t>
            </a:r>
          </a:p>
        </p:txBody>
      </p:sp>
    </p:spTree>
    <p:extLst>
      <p:ext uri="{BB962C8B-B14F-4D97-AF65-F5344CB8AC3E}">
        <p14:creationId xmlns:p14="http://schemas.microsoft.com/office/powerpoint/2010/main" val="1696147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563479"/>
            <a:ext cx="9071639" cy="5694875"/>
          </a:xfrm>
        </p:spPr>
        <p:txBody>
          <a:bodyPr/>
          <a:lstStyle/>
          <a:p>
            <a:pPr marL="457200" indent="-457200">
              <a:buFont typeface="Arial" panose="020B0604020202020204" pitchFamily="34" charset="0"/>
              <a:buChar char="•"/>
            </a:pPr>
            <a:r>
              <a:rPr lang="en-US" sz="2400" dirty="0"/>
              <a:t>Bias</a:t>
            </a:r>
          </a:p>
          <a:p>
            <a:pPr marL="457200" lvl="1" indent="-457200">
              <a:buFont typeface="Wingdings" pitchFamily="2" charset="2"/>
              <a:buChar char="Ø"/>
            </a:pPr>
            <a:r>
              <a:rPr lang="en-US" sz="2400" dirty="0"/>
              <a:t>Systematic error that comes from the inability of the model to learn the true relationship between features and labels (underfitting)</a:t>
            </a:r>
          </a:p>
          <a:p>
            <a:pPr marL="457200" lvl="1" indent="-457200">
              <a:buFont typeface="Wingdings" pitchFamily="2" charset="2"/>
              <a:buChar char="Ø"/>
            </a:pPr>
            <a:r>
              <a:rPr lang="en-US" sz="2400" dirty="0"/>
              <a:t>Can be corrected by increasing the model’s complexity</a:t>
            </a:r>
          </a:p>
          <a:p>
            <a:pPr marL="457200" lvl="1" indent="-457200">
              <a:buFont typeface="Arial" panose="020B0604020202020204" pitchFamily="34" charset="0"/>
              <a:buChar char="•"/>
            </a:pPr>
            <a:endParaRPr lang="en-US" sz="2400" dirty="0"/>
          </a:p>
          <a:p>
            <a:pPr marL="457200" indent="-457200">
              <a:buFont typeface="Arial" panose="020B0604020202020204" pitchFamily="34" charset="0"/>
              <a:buChar char="•"/>
            </a:pPr>
            <a:r>
              <a:rPr lang="en-US" sz="2400" dirty="0"/>
              <a:t>Variance</a:t>
            </a:r>
          </a:p>
          <a:p>
            <a:pPr marL="457200" lvl="1" indent="-457200">
              <a:buFont typeface="Wingdings" pitchFamily="2" charset="2"/>
              <a:buChar char="Ø"/>
            </a:pPr>
            <a:r>
              <a:rPr lang="en-US" sz="2400" dirty="0"/>
              <a:t>Random error that comes from sensitivity to small fluctuations in the data, because the algorithm modeled noise in the training data (overfitting)</a:t>
            </a:r>
          </a:p>
          <a:p>
            <a:pPr marL="457200" lvl="1" indent="-457200">
              <a:buFont typeface="Wingdings" pitchFamily="2" charset="2"/>
              <a:buChar char="Ø"/>
            </a:pPr>
            <a:r>
              <a:rPr lang="en-US" sz="2400" dirty="0"/>
              <a:t>Can be corrected by adding more training samples or by decreasing the model’s complexity</a:t>
            </a:r>
          </a:p>
          <a:p>
            <a:pPr marL="0" indent="0">
              <a:buNone/>
            </a:pPr>
            <a:endParaRPr lang="en-US" sz="2400" dirty="0"/>
          </a:p>
        </p:txBody>
      </p:sp>
      <p:sp>
        <p:nvSpPr>
          <p:cNvPr id="2" name="Title 1"/>
          <p:cNvSpPr>
            <a:spLocks noGrp="1"/>
          </p:cNvSpPr>
          <p:nvPr>
            <p:ph type="title"/>
          </p:nvPr>
        </p:nvSpPr>
        <p:spPr/>
        <p:txBody>
          <a:bodyPr/>
          <a:lstStyle/>
          <a:p>
            <a:pPr algn="ctr"/>
            <a:r>
              <a:rPr lang="en-US" dirty="0"/>
              <a:t>Bias-Variance Trade-off</a:t>
            </a:r>
          </a:p>
        </p:txBody>
      </p:sp>
    </p:spTree>
    <p:extLst>
      <p:ext uri="{BB962C8B-B14F-4D97-AF65-F5344CB8AC3E}">
        <p14:creationId xmlns:p14="http://schemas.microsoft.com/office/powerpoint/2010/main" val="2891847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Bias-Variance Trade-off</a:t>
            </a:r>
          </a:p>
        </p:txBody>
      </p:sp>
      <p:pic>
        <p:nvPicPr>
          <p:cNvPr id="9" name="Picture 8" descr="A person standing in front of a building&#10;&#10;Description automatically generated">
            <a:extLst>
              <a:ext uri="{FF2B5EF4-FFF2-40B4-BE49-F238E27FC236}">
                <a16:creationId xmlns:a16="http://schemas.microsoft.com/office/drawing/2014/main" id="{D027A55C-096D-6A47-B72D-A3183AAA12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759" y="1563480"/>
            <a:ext cx="8530121" cy="5653098"/>
          </a:xfrm>
          <a:prstGeom prst="rect">
            <a:avLst/>
          </a:prstGeom>
        </p:spPr>
      </p:pic>
    </p:spTree>
    <p:extLst>
      <p:ext uri="{BB962C8B-B14F-4D97-AF65-F5344CB8AC3E}">
        <p14:creationId xmlns:p14="http://schemas.microsoft.com/office/powerpoint/2010/main" val="410856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000" y="301320"/>
            <a:ext cx="9071640" cy="1262160"/>
          </a:xfrm>
        </p:spPr>
        <p:txBody>
          <a:bodyPr/>
          <a:lstStyle/>
          <a:p>
            <a:pPr algn="ctr"/>
            <a:r>
              <a:rPr lang="en-US" dirty="0"/>
              <a:t>Bias-Variance Trade-off</a:t>
            </a:r>
          </a:p>
        </p:txBody>
      </p:sp>
      <p:pic>
        <p:nvPicPr>
          <p:cNvPr id="4" name="Picture 3" descr="A picture containing bottle&#10;&#10;Description automatically generated">
            <a:extLst>
              <a:ext uri="{FF2B5EF4-FFF2-40B4-BE49-F238E27FC236}">
                <a16:creationId xmlns:a16="http://schemas.microsoft.com/office/drawing/2014/main" id="{B913EF02-CB44-FE45-BB32-7F97C73061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3453" y="2098429"/>
            <a:ext cx="1776437" cy="2491835"/>
          </a:xfrm>
          <a:prstGeom prst="rect">
            <a:avLst/>
          </a:prstGeom>
        </p:spPr>
      </p:pic>
      <p:pic>
        <p:nvPicPr>
          <p:cNvPr id="6" name="Picture 5" descr="A picture containing bottle&#10;&#10;Description automatically generated">
            <a:extLst>
              <a:ext uri="{FF2B5EF4-FFF2-40B4-BE49-F238E27FC236}">
                <a16:creationId xmlns:a16="http://schemas.microsoft.com/office/drawing/2014/main" id="{EB67104C-CCC8-3C4B-A683-2689AA1562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9052" y="2098428"/>
            <a:ext cx="1776437" cy="2491835"/>
          </a:xfrm>
          <a:prstGeom prst="rect">
            <a:avLst/>
          </a:prstGeom>
        </p:spPr>
      </p:pic>
      <p:pic>
        <p:nvPicPr>
          <p:cNvPr id="7" name="Picture 6" descr="A picture containing bottle&#10;&#10;Description automatically generated">
            <a:extLst>
              <a:ext uri="{FF2B5EF4-FFF2-40B4-BE49-F238E27FC236}">
                <a16:creationId xmlns:a16="http://schemas.microsoft.com/office/drawing/2014/main" id="{2AA4AA5D-6115-C344-8F94-BF00663F7D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3452" y="4766520"/>
            <a:ext cx="1776437" cy="2491835"/>
          </a:xfrm>
          <a:prstGeom prst="rect">
            <a:avLst/>
          </a:prstGeom>
        </p:spPr>
      </p:pic>
      <p:pic>
        <p:nvPicPr>
          <p:cNvPr id="8" name="Picture 7" descr="A picture containing bottle&#10;&#10;Description automatically generated">
            <a:extLst>
              <a:ext uri="{FF2B5EF4-FFF2-40B4-BE49-F238E27FC236}">
                <a16:creationId xmlns:a16="http://schemas.microsoft.com/office/drawing/2014/main" id="{CB89891B-42A5-524C-8A28-7AA159DF53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9051" y="4766520"/>
            <a:ext cx="1776437" cy="2491835"/>
          </a:xfrm>
          <a:prstGeom prst="rect">
            <a:avLst/>
          </a:prstGeom>
        </p:spPr>
      </p:pic>
      <p:sp>
        <p:nvSpPr>
          <p:cNvPr id="5" name="Oval 4">
            <a:extLst>
              <a:ext uri="{FF2B5EF4-FFF2-40B4-BE49-F238E27FC236}">
                <a16:creationId xmlns:a16="http://schemas.microsoft.com/office/drawing/2014/main" id="{C6DD516C-80ED-5E4F-909D-4D3975F6191F}"/>
              </a:ext>
            </a:extLst>
          </p:cNvPr>
          <p:cNvSpPr/>
          <p:nvPr/>
        </p:nvSpPr>
        <p:spPr>
          <a:xfrm>
            <a:off x="3776420" y="30697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1" name="Oval 10">
            <a:extLst>
              <a:ext uri="{FF2B5EF4-FFF2-40B4-BE49-F238E27FC236}">
                <a16:creationId xmlns:a16="http://schemas.microsoft.com/office/drawing/2014/main" id="{951E0777-9ABD-674E-B5E0-CABBCEC7EA80}"/>
              </a:ext>
            </a:extLst>
          </p:cNvPr>
          <p:cNvSpPr/>
          <p:nvPr/>
        </p:nvSpPr>
        <p:spPr>
          <a:xfrm>
            <a:off x="3865320" y="31713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2" name="Oval 11">
            <a:extLst>
              <a:ext uri="{FF2B5EF4-FFF2-40B4-BE49-F238E27FC236}">
                <a16:creationId xmlns:a16="http://schemas.microsoft.com/office/drawing/2014/main" id="{74E8AB21-D232-EC4A-8AB3-DCE50B35BBB7}"/>
              </a:ext>
            </a:extLst>
          </p:cNvPr>
          <p:cNvSpPr/>
          <p:nvPr/>
        </p:nvSpPr>
        <p:spPr>
          <a:xfrm>
            <a:off x="3966920" y="333010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3" name="Oval 12">
            <a:extLst>
              <a:ext uri="{FF2B5EF4-FFF2-40B4-BE49-F238E27FC236}">
                <a16:creationId xmlns:a16="http://schemas.microsoft.com/office/drawing/2014/main" id="{0A06CF39-A0CA-2B4F-9FF5-F7D82AD90EEA}"/>
              </a:ext>
            </a:extLst>
          </p:cNvPr>
          <p:cNvSpPr/>
          <p:nvPr/>
        </p:nvSpPr>
        <p:spPr>
          <a:xfrm>
            <a:off x="3725620" y="32602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4" name="Oval 13">
            <a:extLst>
              <a:ext uri="{FF2B5EF4-FFF2-40B4-BE49-F238E27FC236}">
                <a16:creationId xmlns:a16="http://schemas.microsoft.com/office/drawing/2014/main" id="{587584BD-5D25-D446-82F2-C56998321863}"/>
              </a:ext>
            </a:extLst>
          </p:cNvPr>
          <p:cNvSpPr/>
          <p:nvPr/>
        </p:nvSpPr>
        <p:spPr>
          <a:xfrm>
            <a:off x="3846270" y="35142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5" name="Oval 14">
            <a:extLst>
              <a:ext uri="{FF2B5EF4-FFF2-40B4-BE49-F238E27FC236}">
                <a16:creationId xmlns:a16="http://schemas.microsoft.com/office/drawing/2014/main" id="{153D7C14-89ED-0C43-A640-57069064EC35}"/>
              </a:ext>
            </a:extLst>
          </p:cNvPr>
          <p:cNvSpPr/>
          <p:nvPr/>
        </p:nvSpPr>
        <p:spPr>
          <a:xfrm>
            <a:off x="3833570" y="33745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6" name="Oval 15">
            <a:extLst>
              <a:ext uri="{FF2B5EF4-FFF2-40B4-BE49-F238E27FC236}">
                <a16:creationId xmlns:a16="http://schemas.microsoft.com/office/drawing/2014/main" id="{1CDAAF26-FDEC-6E4E-9B93-3D772CAFAEAE}"/>
              </a:ext>
            </a:extLst>
          </p:cNvPr>
          <p:cNvSpPr/>
          <p:nvPr/>
        </p:nvSpPr>
        <p:spPr>
          <a:xfrm>
            <a:off x="7865820" y="371745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7" name="Oval 16">
            <a:extLst>
              <a:ext uri="{FF2B5EF4-FFF2-40B4-BE49-F238E27FC236}">
                <a16:creationId xmlns:a16="http://schemas.microsoft.com/office/drawing/2014/main" id="{81DE5141-DC2B-6B49-8FC4-33AE36B1E724}"/>
              </a:ext>
            </a:extLst>
          </p:cNvPr>
          <p:cNvSpPr/>
          <p:nvPr/>
        </p:nvSpPr>
        <p:spPr>
          <a:xfrm>
            <a:off x="7726120" y="378730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8" name="Oval 17">
            <a:extLst>
              <a:ext uri="{FF2B5EF4-FFF2-40B4-BE49-F238E27FC236}">
                <a16:creationId xmlns:a16="http://schemas.microsoft.com/office/drawing/2014/main" id="{5DCDC9C8-817E-634C-962C-C1064A1BB509}"/>
              </a:ext>
            </a:extLst>
          </p:cNvPr>
          <p:cNvSpPr/>
          <p:nvPr/>
        </p:nvSpPr>
        <p:spPr>
          <a:xfrm>
            <a:off x="7834070" y="392700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9" name="Oval 18">
            <a:extLst>
              <a:ext uri="{FF2B5EF4-FFF2-40B4-BE49-F238E27FC236}">
                <a16:creationId xmlns:a16="http://schemas.microsoft.com/office/drawing/2014/main" id="{6331CC99-6A0C-C443-889B-EA8DF3D61DC3}"/>
              </a:ext>
            </a:extLst>
          </p:cNvPr>
          <p:cNvSpPr/>
          <p:nvPr/>
        </p:nvSpPr>
        <p:spPr>
          <a:xfrm>
            <a:off x="7586420" y="387620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0" name="Oval 19">
            <a:extLst>
              <a:ext uri="{FF2B5EF4-FFF2-40B4-BE49-F238E27FC236}">
                <a16:creationId xmlns:a16="http://schemas.microsoft.com/office/drawing/2014/main" id="{6E3D4B32-FFE1-FC47-8CEC-893327A88842}"/>
              </a:ext>
            </a:extLst>
          </p:cNvPr>
          <p:cNvSpPr/>
          <p:nvPr/>
        </p:nvSpPr>
        <p:spPr>
          <a:xfrm>
            <a:off x="7732470" y="3623928"/>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1" name="Oval 20">
            <a:extLst>
              <a:ext uri="{FF2B5EF4-FFF2-40B4-BE49-F238E27FC236}">
                <a16:creationId xmlns:a16="http://schemas.microsoft.com/office/drawing/2014/main" id="{157D2E3B-F0A5-D940-B83D-D43C32CEE373}"/>
              </a:ext>
            </a:extLst>
          </p:cNvPr>
          <p:cNvSpPr/>
          <p:nvPr/>
        </p:nvSpPr>
        <p:spPr>
          <a:xfrm>
            <a:off x="7643570" y="399050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2" name="Oval 21">
            <a:extLst>
              <a:ext uri="{FF2B5EF4-FFF2-40B4-BE49-F238E27FC236}">
                <a16:creationId xmlns:a16="http://schemas.microsoft.com/office/drawing/2014/main" id="{57AB905E-3BA8-1D43-BA1C-04D81AD6BF26}"/>
              </a:ext>
            </a:extLst>
          </p:cNvPr>
          <p:cNvSpPr/>
          <p:nvPr/>
        </p:nvSpPr>
        <p:spPr>
          <a:xfrm>
            <a:off x="3834525" y="5635863"/>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3" name="Oval 22">
            <a:extLst>
              <a:ext uri="{FF2B5EF4-FFF2-40B4-BE49-F238E27FC236}">
                <a16:creationId xmlns:a16="http://schemas.microsoft.com/office/drawing/2014/main" id="{CE19FEA4-4E70-2D42-A360-EBDE77318178}"/>
              </a:ext>
            </a:extLst>
          </p:cNvPr>
          <p:cNvSpPr/>
          <p:nvPr/>
        </p:nvSpPr>
        <p:spPr>
          <a:xfrm>
            <a:off x="4066690" y="5603098"/>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4" name="Oval 23">
            <a:extLst>
              <a:ext uri="{FF2B5EF4-FFF2-40B4-BE49-F238E27FC236}">
                <a16:creationId xmlns:a16="http://schemas.microsoft.com/office/drawing/2014/main" id="{F5A42345-3494-C241-A7B7-03B80C3D6B31}"/>
              </a:ext>
            </a:extLst>
          </p:cNvPr>
          <p:cNvSpPr/>
          <p:nvPr/>
        </p:nvSpPr>
        <p:spPr>
          <a:xfrm>
            <a:off x="4155590" y="6105763"/>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5" name="Oval 24">
            <a:extLst>
              <a:ext uri="{FF2B5EF4-FFF2-40B4-BE49-F238E27FC236}">
                <a16:creationId xmlns:a16="http://schemas.microsoft.com/office/drawing/2014/main" id="{AAFC88F9-B4B3-B840-9062-B877FB9C5AB4}"/>
              </a:ext>
            </a:extLst>
          </p:cNvPr>
          <p:cNvSpPr/>
          <p:nvPr/>
        </p:nvSpPr>
        <p:spPr>
          <a:xfrm>
            <a:off x="3664890" y="5859022"/>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6" name="Oval 25">
            <a:extLst>
              <a:ext uri="{FF2B5EF4-FFF2-40B4-BE49-F238E27FC236}">
                <a16:creationId xmlns:a16="http://schemas.microsoft.com/office/drawing/2014/main" id="{418C5201-8DEA-0A47-BDA1-5BCFDBA922FD}"/>
              </a:ext>
            </a:extLst>
          </p:cNvPr>
          <p:cNvSpPr/>
          <p:nvPr/>
        </p:nvSpPr>
        <p:spPr>
          <a:xfrm>
            <a:off x="3575990" y="6485663"/>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7" name="Oval 26">
            <a:extLst>
              <a:ext uri="{FF2B5EF4-FFF2-40B4-BE49-F238E27FC236}">
                <a16:creationId xmlns:a16="http://schemas.microsoft.com/office/drawing/2014/main" id="{1C764299-D749-FA41-98D1-FD436661E535}"/>
              </a:ext>
            </a:extLst>
          </p:cNvPr>
          <p:cNvSpPr/>
          <p:nvPr/>
        </p:nvSpPr>
        <p:spPr>
          <a:xfrm>
            <a:off x="3891675" y="6061313"/>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8" name="Oval 27">
            <a:extLst>
              <a:ext uri="{FF2B5EF4-FFF2-40B4-BE49-F238E27FC236}">
                <a16:creationId xmlns:a16="http://schemas.microsoft.com/office/drawing/2014/main" id="{4A721972-7F05-EF46-8C14-91E2995406FC}"/>
              </a:ext>
            </a:extLst>
          </p:cNvPr>
          <p:cNvSpPr/>
          <p:nvPr/>
        </p:nvSpPr>
        <p:spPr>
          <a:xfrm>
            <a:off x="4011370" y="6341826"/>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9" name="Oval 28">
            <a:extLst>
              <a:ext uri="{FF2B5EF4-FFF2-40B4-BE49-F238E27FC236}">
                <a16:creationId xmlns:a16="http://schemas.microsoft.com/office/drawing/2014/main" id="{0D4E2DD4-DD07-1644-8E05-DE13739A4E96}"/>
              </a:ext>
            </a:extLst>
          </p:cNvPr>
          <p:cNvSpPr/>
          <p:nvPr/>
        </p:nvSpPr>
        <p:spPr>
          <a:xfrm>
            <a:off x="7586420" y="6252926"/>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0" name="Oval 29">
            <a:extLst>
              <a:ext uri="{FF2B5EF4-FFF2-40B4-BE49-F238E27FC236}">
                <a16:creationId xmlns:a16="http://schemas.microsoft.com/office/drawing/2014/main" id="{19DEB333-B0C1-984E-918D-018D15896E6B}"/>
              </a:ext>
            </a:extLst>
          </p:cNvPr>
          <p:cNvSpPr/>
          <p:nvPr/>
        </p:nvSpPr>
        <p:spPr>
          <a:xfrm>
            <a:off x="7878520" y="6374385"/>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1" name="Oval 30">
            <a:extLst>
              <a:ext uri="{FF2B5EF4-FFF2-40B4-BE49-F238E27FC236}">
                <a16:creationId xmlns:a16="http://schemas.microsoft.com/office/drawing/2014/main" id="{620D9561-7AAC-304E-9739-83C313A364C2}"/>
              </a:ext>
            </a:extLst>
          </p:cNvPr>
          <p:cNvSpPr/>
          <p:nvPr/>
        </p:nvSpPr>
        <p:spPr>
          <a:xfrm>
            <a:off x="7878520" y="6689252"/>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2" name="Oval 31">
            <a:extLst>
              <a:ext uri="{FF2B5EF4-FFF2-40B4-BE49-F238E27FC236}">
                <a16:creationId xmlns:a16="http://schemas.microsoft.com/office/drawing/2014/main" id="{EBBB8FD8-57FB-F64E-BC50-E6B63044B030}"/>
              </a:ext>
            </a:extLst>
          </p:cNvPr>
          <p:cNvSpPr/>
          <p:nvPr/>
        </p:nvSpPr>
        <p:spPr>
          <a:xfrm>
            <a:off x="7416785" y="6476085"/>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3" name="Oval 32">
            <a:extLst>
              <a:ext uri="{FF2B5EF4-FFF2-40B4-BE49-F238E27FC236}">
                <a16:creationId xmlns:a16="http://schemas.microsoft.com/office/drawing/2014/main" id="{3B7266DB-F6F8-BA4E-BF9E-90CD6210590A}"/>
              </a:ext>
            </a:extLst>
          </p:cNvPr>
          <p:cNvSpPr/>
          <p:nvPr/>
        </p:nvSpPr>
        <p:spPr>
          <a:xfrm>
            <a:off x="7327885" y="7102726"/>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4" name="Oval 33">
            <a:extLst>
              <a:ext uri="{FF2B5EF4-FFF2-40B4-BE49-F238E27FC236}">
                <a16:creationId xmlns:a16="http://schemas.microsoft.com/office/drawing/2014/main" id="{CD49DAA1-B1B2-0F45-B384-C6778D9E3D4C}"/>
              </a:ext>
            </a:extLst>
          </p:cNvPr>
          <p:cNvSpPr/>
          <p:nvPr/>
        </p:nvSpPr>
        <p:spPr>
          <a:xfrm>
            <a:off x="7541970" y="6711190"/>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5" name="Oval 34">
            <a:extLst>
              <a:ext uri="{FF2B5EF4-FFF2-40B4-BE49-F238E27FC236}">
                <a16:creationId xmlns:a16="http://schemas.microsoft.com/office/drawing/2014/main" id="{AA798243-35B0-1E45-8976-F0AAECDBF61E}"/>
              </a:ext>
            </a:extLst>
          </p:cNvPr>
          <p:cNvSpPr/>
          <p:nvPr/>
        </p:nvSpPr>
        <p:spPr>
          <a:xfrm>
            <a:off x="7763265" y="6958889"/>
            <a:ext cx="88900" cy="88900"/>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36" name="TextBox 35">
            <a:extLst>
              <a:ext uri="{FF2B5EF4-FFF2-40B4-BE49-F238E27FC236}">
                <a16:creationId xmlns:a16="http://schemas.microsoft.com/office/drawing/2014/main" id="{A0CEB68B-3037-2042-9A54-271E51880A4A}"/>
              </a:ext>
            </a:extLst>
          </p:cNvPr>
          <p:cNvSpPr txBox="1"/>
          <p:nvPr/>
        </p:nvSpPr>
        <p:spPr>
          <a:xfrm>
            <a:off x="2983452" y="1563879"/>
            <a:ext cx="1776437" cy="461665"/>
          </a:xfrm>
          <a:prstGeom prst="rect">
            <a:avLst/>
          </a:prstGeom>
          <a:noFill/>
        </p:spPr>
        <p:txBody>
          <a:bodyPr wrap="square" rtlCol="0">
            <a:spAutoFit/>
          </a:bodyPr>
          <a:lstStyle/>
          <a:p>
            <a:pPr algn="ctr"/>
            <a:r>
              <a:rPr lang="ro-RO" sz="2400" dirty="0" err="1"/>
              <a:t>Low</a:t>
            </a:r>
            <a:r>
              <a:rPr lang="ro-RO" sz="2400" dirty="0"/>
              <a:t> </a:t>
            </a:r>
            <a:r>
              <a:rPr lang="ro-RO" sz="2400" dirty="0" err="1"/>
              <a:t>Bias</a:t>
            </a:r>
            <a:endParaRPr lang="ro-RO" sz="2400" dirty="0"/>
          </a:p>
        </p:txBody>
      </p:sp>
      <p:sp>
        <p:nvSpPr>
          <p:cNvPr id="37" name="TextBox 36">
            <a:extLst>
              <a:ext uri="{FF2B5EF4-FFF2-40B4-BE49-F238E27FC236}">
                <a16:creationId xmlns:a16="http://schemas.microsoft.com/office/drawing/2014/main" id="{36C5B1ED-D35B-7945-9EF4-3DC885285402}"/>
              </a:ext>
            </a:extLst>
          </p:cNvPr>
          <p:cNvSpPr txBox="1"/>
          <p:nvPr/>
        </p:nvSpPr>
        <p:spPr>
          <a:xfrm>
            <a:off x="6279051" y="1566814"/>
            <a:ext cx="1776437" cy="461665"/>
          </a:xfrm>
          <a:prstGeom prst="rect">
            <a:avLst/>
          </a:prstGeom>
          <a:noFill/>
        </p:spPr>
        <p:txBody>
          <a:bodyPr wrap="square" rtlCol="0">
            <a:spAutoFit/>
          </a:bodyPr>
          <a:lstStyle/>
          <a:p>
            <a:pPr algn="ctr"/>
            <a:r>
              <a:rPr lang="ro-RO" sz="2400" dirty="0" err="1"/>
              <a:t>High</a:t>
            </a:r>
            <a:r>
              <a:rPr lang="ro-RO" sz="2400" dirty="0"/>
              <a:t> </a:t>
            </a:r>
            <a:r>
              <a:rPr lang="ro-RO" sz="2400" dirty="0" err="1"/>
              <a:t>Bias</a:t>
            </a:r>
            <a:endParaRPr lang="ro-RO" sz="2400" dirty="0"/>
          </a:p>
        </p:txBody>
      </p:sp>
      <p:sp>
        <p:nvSpPr>
          <p:cNvPr id="38" name="TextBox 37">
            <a:extLst>
              <a:ext uri="{FF2B5EF4-FFF2-40B4-BE49-F238E27FC236}">
                <a16:creationId xmlns:a16="http://schemas.microsoft.com/office/drawing/2014/main" id="{DF6AE340-E74D-7E4D-8891-F4D5591787B8}"/>
              </a:ext>
            </a:extLst>
          </p:cNvPr>
          <p:cNvSpPr txBox="1"/>
          <p:nvPr/>
        </p:nvSpPr>
        <p:spPr>
          <a:xfrm rot="16200000">
            <a:off x="1376178" y="5781602"/>
            <a:ext cx="2491833" cy="461665"/>
          </a:xfrm>
          <a:prstGeom prst="rect">
            <a:avLst/>
          </a:prstGeom>
          <a:noFill/>
        </p:spPr>
        <p:txBody>
          <a:bodyPr wrap="square" rtlCol="0">
            <a:spAutoFit/>
          </a:bodyPr>
          <a:lstStyle/>
          <a:p>
            <a:pPr algn="ctr"/>
            <a:r>
              <a:rPr lang="ro-RO" sz="2400" dirty="0" err="1"/>
              <a:t>High</a:t>
            </a:r>
            <a:r>
              <a:rPr lang="ro-RO" sz="2400" dirty="0"/>
              <a:t> </a:t>
            </a:r>
            <a:r>
              <a:rPr lang="ro-RO" sz="2400" dirty="0" err="1"/>
              <a:t>Variance</a:t>
            </a:r>
            <a:endParaRPr lang="ro-RO" sz="2400" dirty="0"/>
          </a:p>
        </p:txBody>
      </p:sp>
      <p:sp>
        <p:nvSpPr>
          <p:cNvPr id="39" name="TextBox 38">
            <a:extLst>
              <a:ext uri="{FF2B5EF4-FFF2-40B4-BE49-F238E27FC236}">
                <a16:creationId xmlns:a16="http://schemas.microsoft.com/office/drawing/2014/main" id="{E8623C8E-9404-1C4B-B560-13DCD16C54F2}"/>
              </a:ext>
            </a:extLst>
          </p:cNvPr>
          <p:cNvSpPr txBox="1"/>
          <p:nvPr/>
        </p:nvSpPr>
        <p:spPr>
          <a:xfrm rot="16200000">
            <a:off x="1380866" y="3113513"/>
            <a:ext cx="2491836" cy="461665"/>
          </a:xfrm>
          <a:prstGeom prst="rect">
            <a:avLst/>
          </a:prstGeom>
          <a:noFill/>
        </p:spPr>
        <p:txBody>
          <a:bodyPr wrap="square" rtlCol="0">
            <a:spAutoFit/>
          </a:bodyPr>
          <a:lstStyle/>
          <a:p>
            <a:pPr algn="ctr"/>
            <a:r>
              <a:rPr lang="ro-RO" sz="2400" dirty="0" err="1"/>
              <a:t>Low</a:t>
            </a:r>
            <a:r>
              <a:rPr lang="ro-RO" sz="2400" dirty="0"/>
              <a:t> </a:t>
            </a:r>
            <a:r>
              <a:rPr lang="ro-RO" sz="2400" dirty="0" err="1"/>
              <a:t>Variance</a:t>
            </a:r>
            <a:endParaRPr lang="ro-RO" sz="2400" dirty="0"/>
          </a:p>
        </p:txBody>
      </p:sp>
    </p:spTree>
    <p:extLst>
      <p:ext uri="{BB962C8B-B14F-4D97-AF65-F5344CB8AC3E}">
        <p14:creationId xmlns:p14="http://schemas.microsoft.com/office/powerpoint/2010/main" val="2552252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solidFill>
                  <a:srgbClr val="000000"/>
                </a:solidFill>
                <a:uFill>
                  <a:solidFill>
                    <a:srgbClr val="FFFFFF"/>
                  </a:solidFill>
                </a:uFill>
                <a:latin typeface="Arial"/>
              </a:rPr>
              <a:t>Underfitting versus overfitting</a:t>
            </a:r>
          </a:p>
        </p:txBody>
      </p:sp>
      <p:sp>
        <p:nvSpPr>
          <p:cNvPr id="165" name="TextShape 2"/>
          <p:cNvSpPr txBox="1"/>
          <p:nvPr/>
        </p:nvSpPr>
        <p:spPr>
          <a:xfrm>
            <a:off x="504000" y="158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Perhaps the most important problem of learning?</a:t>
            </a: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All about improving generalization capacity</a:t>
            </a:r>
          </a:p>
        </p:txBody>
      </p:sp>
      <p:pic>
        <p:nvPicPr>
          <p:cNvPr id="166" name="Picture 165"/>
          <p:cNvPicPr/>
          <p:nvPr/>
        </p:nvPicPr>
        <p:blipFill>
          <a:blip r:embed="rId2"/>
          <a:stretch/>
        </p:blipFill>
        <p:spPr>
          <a:xfrm>
            <a:off x="1789920" y="3082680"/>
            <a:ext cx="6450480" cy="4150080"/>
          </a:xfrm>
          <a:prstGeom prst="rect">
            <a:avLst/>
          </a:prstGeom>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solidFill>
                  <a:srgbClr val="000000"/>
                </a:solidFill>
                <a:uFill>
                  <a:solidFill>
                    <a:srgbClr val="FFFFFF"/>
                  </a:solidFill>
                </a:uFill>
                <a:latin typeface="Arial"/>
              </a:rPr>
              <a:t>Underfitting versus overfitting</a:t>
            </a:r>
          </a:p>
        </p:txBody>
      </p:sp>
      <p:sp>
        <p:nvSpPr>
          <p:cNvPr id="168" name="TextShape 2"/>
          <p:cNvSpPr txBox="1"/>
          <p:nvPr/>
        </p:nvSpPr>
        <p:spPr>
          <a:xfrm>
            <a:off x="504000" y="158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b="0" strike="noStrike" spc="-1" dirty="0">
                <a:solidFill>
                  <a:srgbClr val="000000"/>
                </a:solidFill>
                <a:uFill>
                  <a:solidFill>
                    <a:srgbClr val="FFFFFF"/>
                  </a:solidFill>
                </a:uFill>
                <a:latin typeface="Arial"/>
              </a:rPr>
              <a:t>Example 1: regression task</a:t>
            </a:r>
          </a:p>
        </p:txBody>
      </p:sp>
      <p:pic>
        <p:nvPicPr>
          <p:cNvPr id="169" name="Picture 168"/>
          <p:cNvPicPr/>
          <p:nvPr/>
        </p:nvPicPr>
        <p:blipFill>
          <a:blip r:embed="rId2"/>
          <a:stretch/>
        </p:blipFill>
        <p:spPr>
          <a:xfrm>
            <a:off x="1073880" y="3014280"/>
            <a:ext cx="8039160" cy="2959200"/>
          </a:xfrm>
          <a:prstGeom prst="rect">
            <a:avLst/>
          </a:prstGeom>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solidFill>
                  <a:srgbClr val="000000"/>
                </a:solidFill>
                <a:uFill>
                  <a:solidFill>
                    <a:srgbClr val="FFFFFF"/>
                  </a:solidFill>
                </a:uFill>
                <a:latin typeface="Arial"/>
              </a:rPr>
              <a:t>Underfitting versus overfitting</a:t>
            </a:r>
          </a:p>
        </p:txBody>
      </p:sp>
      <p:sp>
        <p:nvSpPr>
          <p:cNvPr id="171" name="TextShape 2"/>
          <p:cNvSpPr txBox="1"/>
          <p:nvPr/>
        </p:nvSpPr>
        <p:spPr>
          <a:xfrm>
            <a:off x="504000" y="158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b="0" strike="noStrike" spc="-1" dirty="0">
                <a:solidFill>
                  <a:srgbClr val="000000"/>
                </a:solidFill>
                <a:uFill>
                  <a:solidFill>
                    <a:srgbClr val="FFFFFF"/>
                  </a:solidFill>
                </a:uFill>
                <a:latin typeface="Arial"/>
              </a:rPr>
              <a:t>Example 2: classification task</a:t>
            </a:r>
          </a:p>
        </p:txBody>
      </p:sp>
      <p:pic>
        <p:nvPicPr>
          <p:cNvPr id="172" name="Picture 171"/>
          <p:cNvPicPr/>
          <p:nvPr/>
        </p:nvPicPr>
        <p:blipFill>
          <a:blip r:embed="rId2"/>
          <a:stretch/>
        </p:blipFill>
        <p:spPr>
          <a:xfrm>
            <a:off x="1073880" y="3014280"/>
            <a:ext cx="8039160" cy="2959200"/>
          </a:xfrm>
          <a:prstGeom prst="rect">
            <a:avLst/>
          </a:prstGeom>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882588"/>
            <a:ext cx="9071640" cy="4937760"/>
          </a:xfrm>
        </p:spPr>
        <p:txBody>
          <a:bodyPr/>
          <a:lstStyle/>
          <a:p>
            <a:pPr marL="457200" indent="-457200">
              <a:buFont typeface="Arial" panose="020B0604020202020204" pitchFamily="34" charset="0"/>
              <a:buChar char="•"/>
            </a:pPr>
            <a:r>
              <a:rPr lang="en-US" sz="2800" dirty="0"/>
              <a:t>Training Stage:</a:t>
            </a:r>
          </a:p>
          <a:p>
            <a:pPr marL="457200" lvl="1" indent="-457200">
              <a:buFont typeface="Wingdings" pitchFamily="2" charset="2"/>
              <a:buChar char="Ø"/>
            </a:pPr>
            <a:r>
              <a:rPr lang="en-US" sz="2400" dirty="0"/>
              <a:t>Raw data </a:t>
            </a:r>
            <a:r>
              <a:rPr lang="en-US" sz="2400" dirty="0">
                <a:sym typeface="Wingdings"/>
              </a:rPr>
              <a:t> x  </a:t>
            </a:r>
          </a:p>
          <a:p>
            <a:pPr marL="457200" lvl="1"/>
            <a:r>
              <a:rPr lang="en-US" sz="2400" dirty="0">
                <a:sym typeface="Wingdings"/>
              </a:rPr>
              <a:t>(feature extraction)</a:t>
            </a:r>
          </a:p>
          <a:p>
            <a:pPr marL="457200" lvl="1" indent="-457200">
              <a:buFont typeface="Wingdings" pitchFamily="2" charset="2"/>
              <a:buChar char="Ø"/>
            </a:pPr>
            <a:r>
              <a:rPr lang="en-US" sz="2400" dirty="0">
                <a:sym typeface="Wingdings"/>
              </a:rPr>
              <a:t>Training data {(x, y)}  f 		 </a:t>
            </a:r>
          </a:p>
          <a:p>
            <a:pPr marL="457200" lvl="1"/>
            <a:r>
              <a:rPr lang="en-US" sz="2400" dirty="0">
                <a:sym typeface="Wingdings"/>
              </a:rPr>
              <a:t>(learning)</a:t>
            </a:r>
          </a:p>
          <a:p>
            <a:pPr marL="457200" indent="-457200">
              <a:buFont typeface="Arial" panose="020B0604020202020204" pitchFamily="34" charset="0"/>
              <a:buChar char="•"/>
            </a:pPr>
            <a:endParaRPr lang="en-US" sz="2800" dirty="0">
              <a:sym typeface="Wingdings"/>
            </a:endParaRPr>
          </a:p>
          <a:p>
            <a:pPr marL="457200" indent="-457200">
              <a:buFont typeface="Arial" panose="020B0604020202020204" pitchFamily="34" charset="0"/>
              <a:buChar char="•"/>
            </a:pPr>
            <a:r>
              <a:rPr lang="en-US" sz="2800" dirty="0">
                <a:sym typeface="Wingdings"/>
              </a:rPr>
              <a:t>Testing Stage:</a:t>
            </a:r>
          </a:p>
          <a:p>
            <a:pPr marL="457200" lvl="1" indent="-457200">
              <a:buFont typeface="Wingdings" pitchFamily="2" charset="2"/>
              <a:buChar char="Ø"/>
            </a:pPr>
            <a:r>
              <a:rPr lang="en-US" sz="2400" dirty="0"/>
              <a:t>Raw data </a:t>
            </a:r>
            <a:r>
              <a:rPr lang="en-US" sz="2400" dirty="0">
                <a:sym typeface="Wingdings"/>
              </a:rPr>
              <a:t> x  </a:t>
            </a:r>
          </a:p>
          <a:p>
            <a:pPr marL="457200" lvl="1"/>
            <a:r>
              <a:rPr lang="en-US" sz="2400" dirty="0">
                <a:sym typeface="Wingdings"/>
              </a:rPr>
              <a:t>(feature extraction)</a:t>
            </a:r>
          </a:p>
          <a:p>
            <a:pPr marL="457200" lvl="1" indent="-457200">
              <a:buFont typeface="Wingdings" pitchFamily="2" charset="2"/>
              <a:buChar char="Ø"/>
            </a:pPr>
            <a:r>
              <a:rPr lang="en-US" sz="2400" dirty="0">
                <a:sym typeface="Wingdings"/>
              </a:rPr>
              <a:t>T</a:t>
            </a:r>
            <a:r>
              <a:rPr lang="en-US" sz="2400" dirty="0"/>
              <a:t>est data x </a:t>
            </a:r>
            <a:r>
              <a:rPr lang="en-US" sz="2400" dirty="0">
                <a:sym typeface="Wingdings"/>
              </a:rPr>
              <a:t> f(x) 	  </a:t>
            </a:r>
          </a:p>
          <a:p>
            <a:pPr marL="457200" lvl="1"/>
            <a:r>
              <a:rPr lang="en-US" sz="2400" dirty="0">
                <a:sym typeface="Wingdings"/>
              </a:rPr>
              <a:t>(apply function, evaluate error)</a:t>
            </a:r>
            <a:endParaRPr lang="en-US" sz="2400" dirty="0"/>
          </a:p>
        </p:txBody>
      </p:sp>
      <p:sp>
        <p:nvSpPr>
          <p:cNvPr id="2" name="Title 1"/>
          <p:cNvSpPr>
            <a:spLocks noGrp="1"/>
          </p:cNvSpPr>
          <p:nvPr>
            <p:ph type="title"/>
          </p:nvPr>
        </p:nvSpPr>
        <p:spPr/>
        <p:txBody>
          <a:bodyPr/>
          <a:lstStyle/>
          <a:p>
            <a:pPr algn="ctr"/>
            <a:r>
              <a:rPr lang="en-US" dirty="0"/>
              <a:t>Procedural View</a:t>
            </a:r>
          </a:p>
        </p:txBody>
      </p:sp>
    </p:spTree>
    <p:extLst>
      <p:ext uri="{BB962C8B-B14F-4D97-AF65-F5344CB8AC3E}">
        <p14:creationId xmlns:p14="http://schemas.microsoft.com/office/powerpoint/2010/main" val="447153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Shape 1"/>
          <p:cNvSpPr txBox="1"/>
          <p:nvPr/>
        </p:nvSpPr>
        <p:spPr>
          <a:xfrm>
            <a:off x="504000" y="301320"/>
            <a:ext cx="9071640" cy="1061967"/>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Learning paradigms</a:t>
            </a:r>
          </a:p>
        </p:txBody>
      </p:sp>
      <p:sp>
        <p:nvSpPr>
          <p:cNvPr id="59" name="TextShape 2"/>
          <p:cNvSpPr txBox="1"/>
          <p:nvPr/>
        </p:nvSpPr>
        <p:spPr>
          <a:xfrm>
            <a:off x="504000" y="1563481"/>
            <a:ext cx="9071640" cy="5694874"/>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Standard learning paradigms:</a:t>
            </a:r>
          </a:p>
          <a:p>
            <a:pPr marL="7200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Supervised learning</a:t>
            </a:r>
          </a:p>
          <a:p>
            <a:pPr marL="720000" indent="-457200">
              <a:spcAft>
                <a:spcPts val="1414"/>
              </a:spcAft>
              <a:buClr>
                <a:srgbClr val="000000"/>
              </a:buClr>
              <a:buSzPct val="100000"/>
              <a:buFont typeface="Wingdings" pitchFamily="2" charset="2"/>
              <a:buChar char="Ø"/>
            </a:pPr>
            <a:r>
              <a:rPr lang="en-US" sz="2800" spc="-1" dirty="0">
                <a:solidFill>
                  <a:srgbClr val="000000"/>
                </a:solidFill>
                <a:uFill>
                  <a:solidFill>
                    <a:srgbClr val="FFFFFF"/>
                  </a:solidFill>
                </a:uFill>
                <a:latin typeface="Arial"/>
              </a:rPr>
              <a:t>U</a:t>
            </a:r>
            <a:r>
              <a:rPr lang="en-US" sz="2800" b="0" strike="noStrike" spc="-1" dirty="0">
                <a:solidFill>
                  <a:srgbClr val="000000"/>
                </a:solidFill>
                <a:uFill>
                  <a:solidFill>
                    <a:srgbClr val="FFFFFF"/>
                  </a:solidFill>
                </a:uFill>
                <a:latin typeface="Arial"/>
              </a:rPr>
              <a:t>nsupervised learning</a:t>
            </a:r>
          </a:p>
          <a:p>
            <a:pPr marL="7200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Semi-supervised learning</a:t>
            </a:r>
          </a:p>
          <a:p>
            <a:pPr marL="7200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Reinforcement learning</a:t>
            </a:r>
          </a:p>
          <a:p>
            <a:pPr marL="720000">
              <a:spcAft>
                <a:spcPts val="1414"/>
              </a:spcAft>
              <a:buClr>
                <a:srgbClr val="000000"/>
              </a:buClr>
              <a:buSzPct val="45000"/>
            </a:pPr>
            <a:endParaRPr lang="en-US" sz="12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Non-standard paradigms:</a:t>
            </a:r>
          </a:p>
          <a:p>
            <a:pPr marL="720000" indent="-457200">
              <a:spcAft>
                <a:spcPts val="1414"/>
              </a:spcAft>
              <a:buClr>
                <a:srgbClr val="000000"/>
              </a:buClr>
              <a:buSzPct val="100000"/>
              <a:buFont typeface="Wingdings" pitchFamily="2" charset="2"/>
              <a:buChar char="Ø"/>
            </a:pPr>
            <a:r>
              <a:rPr lang="en-US" sz="2800" spc="-1" dirty="0">
                <a:solidFill>
                  <a:srgbClr val="000000"/>
                </a:solidFill>
                <a:uFill>
                  <a:solidFill>
                    <a:srgbClr val="FFFFFF"/>
                  </a:solidFill>
                </a:uFill>
                <a:latin typeface="Arial"/>
              </a:rPr>
              <a:t>A</a:t>
            </a:r>
            <a:r>
              <a:rPr lang="en-US" sz="2800" b="0" strike="noStrike" spc="-1" dirty="0">
                <a:solidFill>
                  <a:srgbClr val="000000"/>
                </a:solidFill>
                <a:uFill>
                  <a:solidFill>
                    <a:srgbClr val="FFFFFF"/>
                  </a:solidFill>
                </a:uFill>
                <a:latin typeface="Arial"/>
              </a:rPr>
              <a:t>ctive learning</a:t>
            </a:r>
          </a:p>
          <a:p>
            <a:pPr marL="7200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Transfer learning</a:t>
            </a:r>
          </a:p>
          <a:p>
            <a:pPr marL="720000" indent="-457200">
              <a:spcAft>
                <a:spcPts val="1414"/>
              </a:spcAft>
              <a:buClr>
                <a:srgbClr val="000000"/>
              </a:buClr>
              <a:buSzPct val="100000"/>
              <a:buFont typeface="Wingdings" pitchFamily="2" charset="2"/>
              <a:buChar char="Ø"/>
            </a:pPr>
            <a:r>
              <a:rPr lang="en-US" sz="2800" spc="-1" dirty="0" err="1">
                <a:solidFill>
                  <a:srgbClr val="000000"/>
                </a:solidFill>
                <a:uFill>
                  <a:solidFill>
                    <a:srgbClr val="FFFFFF"/>
                  </a:solidFill>
                </a:uFill>
                <a:latin typeface="Arial"/>
              </a:rPr>
              <a:t>Transductive</a:t>
            </a:r>
            <a:r>
              <a:rPr lang="en-US" sz="2800" spc="-1" dirty="0">
                <a:solidFill>
                  <a:srgbClr val="000000"/>
                </a:solidFill>
                <a:uFill>
                  <a:solidFill>
                    <a:srgbClr val="FFFFFF"/>
                  </a:solidFill>
                </a:uFill>
                <a:latin typeface="Arial"/>
              </a:rPr>
              <a:t> learning</a:t>
            </a:r>
            <a:endParaRPr lang="en-US" sz="2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77435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9">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9">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882587"/>
            <a:ext cx="9071640" cy="4797911"/>
          </a:xfrm>
        </p:spPr>
        <p:txBody>
          <a:bodyPr/>
          <a:lstStyle/>
          <a:p>
            <a:pPr marL="457200" indent="-457200">
              <a:buFont typeface="Arial" panose="020B0604020202020204" pitchFamily="34" charset="0"/>
              <a:buChar char="•"/>
            </a:pPr>
            <a:r>
              <a:rPr lang="en-US" sz="2800" dirty="0"/>
              <a:t>Probabilities to the rescue:</a:t>
            </a:r>
          </a:p>
          <a:p>
            <a:pPr marL="457200" lvl="1" indent="-457200">
              <a:buFont typeface="Wingdings" pitchFamily="2" charset="2"/>
              <a:buChar char="Ø"/>
            </a:pPr>
            <a:r>
              <a:rPr lang="en-US" sz="2400" dirty="0"/>
              <a:t>x and y are random variables</a:t>
            </a:r>
          </a:p>
          <a:p>
            <a:pPr marL="457200" lvl="1" indent="-457200">
              <a:buFont typeface="Wingdings" pitchFamily="2" charset="2"/>
              <a:buChar char="Ø"/>
            </a:pPr>
            <a:r>
              <a:rPr lang="en-US" sz="2400" dirty="0"/>
              <a:t>D = (x</a:t>
            </a:r>
            <a:r>
              <a:rPr lang="en-US" sz="2400" baseline="-25000" dirty="0"/>
              <a:t>1</a:t>
            </a:r>
            <a:r>
              <a:rPr lang="en-US" sz="2400" dirty="0"/>
              <a:t>,y</a:t>
            </a:r>
            <a:r>
              <a:rPr lang="en-US" sz="2400" baseline="-25000" dirty="0"/>
              <a:t>1</a:t>
            </a:r>
            <a:r>
              <a:rPr lang="en-US" sz="2400" dirty="0"/>
              <a:t>), (x</a:t>
            </a:r>
            <a:r>
              <a:rPr lang="en-US" sz="2400" baseline="-25000" dirty="0"/>
              <a:t>2</a:t>
            </a:r>
            <a:r>
              <a:rPr lang="en-US" sz="2400" dirty="0"/>
              <a:t>,y</a:t>
            </a:r>
            <a:r>
              <a:rPr lang="en-US" sz="2400" baseline="-25000" dirty="0"/>
              <a:t>2</a:t>
            </a:r>
            <a:r>
              <a:rPr lang="en-US" sz="2400" dirty="0"/>
              <a:t>), …, (</a:t>
            </a:r>
            <a:r>
              <a:rPr lang="en-US" sz="2400" dirty="0" err="1"/>
              <a:t>x</a:t>
            </a:r>
            <a:r>
              <a:rPr lang="en-US" sz="2400" baseline="-25000" dirty="0" err="1"/>
              <a:t>N</a:t>
            </a:r>
            <a:r>
              <a:rPr lang="en-US" sz="2400" dirty="0" err="1"/>
              <a:t>,y</a:t>
            </a:r>
            <a:r>
              <a:rPr lang="en-US" sz="2400" baseline="-25000" dirty="0" err="1"/>
              <a:t>N</a:t>
            </a:r>
            <a:r>
              <a:rPr lang="en-US" sz="2400" dirty="0"/>
              <a:t>) 	~ P(X,Y)</a:t>
            </a:r>
          </a:p>
          <a:p>
            <a:pPr marL="457200" lvl="1" indent="-457200">
              <a:buFont typeface="Wingdings" pitchFamily="2" charset="2"/>
              <a:buChar char="Ø"/>
            </a:pPr>
            <a:endParaRPr lang="en-US" sz="2400" dirty="0"/>
          </a:p>
          <a:p>
            <a:pPr marL="457200" indent="-457200">
              <a:buFont typeface="Arial" panose="020B0604020202020204" pitchFamily="34" charset="0"/>
              <a:buChar char="•"/>
            </a:pPr>
            <a:r>
              <a:rPr lang="en-US" sz="2800" dirty="0"/>
              <a:t>We suppose that data is IID (Independent Identically Distributed):</a:t>
            </a:r>
          </a:p>
          <a:p>
            <a:pPr marL="457200" lvl="1" indent="-457200">
              <a:buFont typeface="Wingdings" pitchFamily="2" charset="2"/>
              <a:buChar char="Ø"/>
            </a:pPr>
            <a:r>
              <a:rPr lang="en-US" sz="2400" dirty="0"/>
              <a:t>Both training and test data sampled IID from P(X,Y)</a:t>
            </a:r>
          </a:p>
          <a:p>
            <a:pPr marL="457200" lvl="1" indent="-457200">
              <a:buFont typeface="Wingdings" pitchFamily="2" charset="2"/>
              <a:buChar char="Ø"/>
            </a:pPr>
            <a:r>
              <a:rPr lang="en-US" sz="2400" dirty="0"/>
              <a:t>Learn on training set</a:t>
            </a:r>
          </a:p>
          <a:p>
            <a:pPr marL="457200" lvl="1" indent="-457200">
              <a:buFont typeface="Wingdings" pitchFamily="2" charset="2"/>
              <a:buChar char="Ø"/>
            </a:pPr>
            <a:r>
              <a:rPr lang="en-US" sz="2400" dirty="0"/>
              <a:t>Have some hope of </a:t>
            </a:r>
            <a:r>
              <a:rPr lang="en-US" sz="2400" dirty="0">
                <a:solidFill>
                  <a:srgbClr val="FF0000"/>
                </a:solidFill>
              </a:rPr>
              <a:t>generalizing</a:t>
            </a:r>
            <a:r>
              <a:rPr lang="en-US" sz="2400" dirty="0"/>
              <a:t> to test set</a:t>
            </a:r>
          </a:p>
          <a:p>
            <a:pPr marL="571500" indent="-571500">
              <a:buFont typeface="Wingdings" pitchFamily="2" charset="2"/>
              <a:buChar char="Ø"/>
            </a:pPr>
            <a:endParaRPr lang="en-US" sz="2400" dirty="0"/>
          </a:p>
          <a:p>
            <a:endParaRPr lang="en-US" dirty="0"/>
          </a:p>
        </p:txBody>
      </p:sp>
      <p:sp>
        <p:nvSpPr>
          <p:cNvPr id="2" name="Title 1"/>
          <p:cNvSpPr>
            <a:spLocks noGrp="1"/>
          </p:cNvSpPr>
          <p:nvPr>
            <p:ph type="title"/>
          </p:nvPr>
        </p:nvSpPr>
        <p:spPr/>
        <p:txBody>
          <a:bodyPr/>
          <a:lstStyle/>
          <a:p>
            <a:pPr algn="ctr"/>
            <a:r>
              <a:rPr lang="en-US" dirty="0"/>
              <a:t>Statistical Estimation View</a:t>
            </a:r>
          </a:p>
        </p:txBody>
      </p:sp>
    </p:spTree>
    <p:extLst>
      <p:ext uri="{BB962C8B-B14F-4D97-AF65-F5344CB8AC3E}">
        <p14:creationId xmlns:p14="http://schemas.microsoft.com/office/powerpoint/2010/main" val="1968866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Important Concepts</a:t>
            </a:r>
          </a:p>
        </p:txBody>
      </p:sp>
      <p:sp>
        <p:nvSpPr>
          <p:cNvPr id="3" name="Content Placeholder 2"/>
          <p:cNvSpPr>
            <a:spLocks noGrp="1"/>
          </p:cNvSpPr>
          <p:nvPr>
            <p:ph type="subTitle"/>
          </p:nvPr>
        </p:nvSpPr>
        <p:spPr>
          <a:xfrm>
            <a:off x="504000" y="1769039"/>
            <a:ext cx="9071640" cy="4771609"/>
          </a:xfrm>
        </p:spPr>
        <p:txBody>
          <a:bodyPr/>
          <a:lstStyle/>
          <a:p>
            <a:pPr marL="457200" indent="-457200">
              <a:buFont typeface="Arial" panose="020B0604020202020204" pitchFamily="34" charset="0"/>
              <a:buChar char="•"/>
            </a:pPr>
            <a:r>
              <a:rPr lang="en-US" sz="2800" dirty="0"/>
              <a:t>Model capacity</a:t>
            </a:r>
          </a:p>
          <a:p>
            <a:pPr marL="457200" lvl="1" indent="-457200">
              <a:buFont typeface="Wingdings" pitchFamily="2" charset="2"/>
              <a:buChar char="Ø"/>
            </a:pPr>
            <a:r>
              <a:rPr lang="en-US" sz="2400" dirty="0"/>
              <a:t>Measure how large hypothesis class H is?</a:t>
            </a:r>
          </a:p>
          <a:p>
            <a:pPr marL="457200" lvl="1" indent="-457200">
              <a:buFont typeface="Wingdings" pitchFamily="2" charset="2"/>
              <a:buChar char="Ø"/>
            </a:pPr>
            <a:r>
              <a:rPr lang="en-US" sz="2400" dirty="0"/>
              <a:t>Are all functions allowed?</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Overfitting</a:t>
            </a:r>
          </a:p>
          <a:p>
            <a:pPr marL="457200" lvl="1" indent="-457200">
              <a:buFont typeface="Wingdings" pitchFamily="2" charset="2"/>
              <a:buChar char="Ø"/>
            </a:pPr>
            <a:r>
              <a:rPr lang="en-US" sz="2400" dirty="0"/>
              <a:t>f works well on training data</a:t>
            </a:r>
          </a:p>
          <a:p>
            <a:pPr marL="457200" lvl="1" indent="-457200">
              <a:buFont typeface="Wingdings" pitchFamily="2" charset="2"/>
              <a:buChar char="Ø"/>
            </a:pPr>
            <a:r>
              <a:rPr lang="en-US" sz="2400" dirty="0"/>
              <a:t>Works poorly on test data</a:t>
            </a:r>
          </a:p>
          <a:p>
            <a:pPr marL="457200" lvl="1"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Generalization capacity</a:t>
            </a:r>
          </a:p>
          <a:p>
            <a:pPr marL="457200" lvl="1" indent="-457200">
              <a:buFont typeface="Wingdings" pitchFamily="2" charset="2"/>
              <a:buChar char="Ø"/>
            </a:pPr>
            <a:r>
              <a:rPr lang="en-US" sz="2400" dirty="0"/>
              <a:t>The ability to achieve low error on new test data</a:t>
            </a:r>
          </a:p>
          <a:p>
            <a:pPr marL="457200" lvl="1" indent="-457200">
              <a:buFont typeface="Wingdings" pitchFamily="2" charset="2"/>
              <a:buChar char="Ø"/>
            </a:pPr>
            <a:endParaRPr lang="en-US" sz="2400" dirty="0"/>
          </a:p>
        </p:txBody>
      </p:sp>
    </p:spTree>
    <p:extLst>
      <p:ext uri="{BB962C8B-B14F-4D97-AF65-F5344CB8AC3E}">
        <p14:creationId xmlns:p14="http://schemas.microsoft.com/office/powerpoint/2010/main" val="313184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Guarantees</a:t>
            </a:r>
          </a:p>
        </p:txBody>
      </p:sp>
      <p:sp>
        <p:nvSpPr>
          <p:cNvPr id="3" name="Content Placeholder 2"/>
          <p:cNvSpPr>
            <a:spLocks noGrp="1"/>
          </p:cNvSpPr>
          <p:nvPr>
            <p:ph type="subTitle"/>
          </p:nvPr>
        </p:nvSpPr>
        <p:spPr>
          <a:xfrm>
            <a:off x="504000" y="1769040"/>
            <a:ext cx="9071640" cy="4696306"/>
          </a:xfrm>
        </p:spPr>
        <p:txBody>
          <a:bodyPr/>
          <a:lstStyle/>
          <a:p>
            <a:pPr marL="457200" indent="-457200">
              <a:buFont typeface="Arial" panose="020B0604020202020204" pitchFamily="34" charset="0"/>
              <a:buChar char="•"/>
            </a:pPr>
            <a:r>
              <a:rPr lang="en-US" sz="2800" dirty="0"/>
              <a:t>20 years of research in Learning Theory oversimplified…</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we have:</a:t>
            </a:r>
          </a:p>
          <a:p>
            <a:pPr marL="457200" lvl="1" indent="-457200">
              <a:buFont typeface="Wingdings" pitchFamily="2" charset="2"/>
              <a:buChar char="Ø"/>
            </a:pPr>
            <a:r>
              <a:rPr lang="en-US" sz="2400" dirty="0"/>
              <a:t>enough training data D</a:t>
            </a:r>
          </a:p>
          <a:p>
            <a:pPr marL="457200" lvl="1" indent="-457200">
              <a:buFont typeface="Wingdings" pitchFamily="2" charset="2"/>
              <a:buChar char="Ø"/>
            </a:pPr>
            <a:r>
              <a:rPr lang="en-US" sz="2400" dirty="0"/>
              <a:t>and H is not too complex</a:t>
            </a:r>
          </a:p>
          <a:p>
            <a:pPr marL="457200" lvl="1" indent="-457200">
              <a:buFont typeface="Arial" panose="020B0604020202020204" pitchFamily="34" charset="0"/>
              <a:buChar char="•"/>
            </a:pPr>
            <a:r>
              <a:rPr lang="en-US" sz="2800" dirty="0"/>
              <a:t>then </a:t>
            </a:r>
            <a:r>
              <a:rPr lang="en-US" sz="2800" dirty="0">
                <a:solidFill>
                  <a:srgbClr val="FF0000"/>
                </a:solidFill>
              </a:rPr>
              <a:t>probably</a:t>
            </a:r>
            <a:r>
              <a:rPr lang="en-US" sz="2800" dirty="0"/>
              <a:t> we can generalize to unseen test data</a:t>
            </a:r>
          </a:p>
          <a:p>
            <a:pPr marL="457200" lvl="1" indent="-457200">
              <a:buFont typeface="Arial" panose="020B0604020202020204" pitchFamily="34" charset="0"/>
              <a:buChar char="•"/>
            </a:pPr>
            <a:endParaRPr lang="en-US" sz="2800" dirty="0"/>
          </a:p>
          <a:p>
            <a:endParaRPr lang="en-US" dirty="0"/>
          </a:p>
          <a:p>
            <a:endParaRPr lang="en-US" dirty="0"/>
          </a:p>
        </p:txBody>
      </p:sp>
    </p:spTree>
    <p:extLst>
      <p:ext uri="{BB962C8B-B14F-4D97-AF65-F5344CB8AC3E}">
        <p14:creationId xmlns:p14="http://schemas.microsoft.com/office/powerpoint/2010/main" val="394445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504000" y="1563480"/>
                <a:ext cx="9071640" cy="5636217"/>
              </a:xfrm>
            </p:spPr>
            <p:txBody>
              <a:bodyPr>
                <a:noAutofit/>
              </a:bodyPr>
              <a:lstStyle/>
              <a:p>
                <a:pPr marL="457200" indent="-457200">
                  <a:buFont typeface="Arial" panose="020B0604020202020204" pitchFamily="34" charset="0"/>
                  <a:buChar char="•"/>
                </a:pPr>
                <a:r>
                  <a:rPr lang="en-US" sz="2600" dirty="0"/>
                  <a:t>A is non-deterministic event:</a:t>
                </a:r>
              </a:p>
              <a:p>
                <a:pPr marL="457200" indent="-457200">
                  <a:buFont typeface="Wingdings" pitchFamily="2" charset="2"/>
                  <a:buChar char="Ø"/>
                </a:pPr>
                <a:r>
                  <a:rPr lang="en-US" sz="2400" dirty="0"/>
                  <a:t>Can think of A as a </a:t>
                </a:r>
                <a:r>
                  <a:rPr lang="en-US" sz="2400" dirty="0" err="1"/>
                  <a:t>boolean</a:t>
                </a:r>
                <a:r>
                  <a:rPr lang="en-US" sz="2400" dirty="0"/>
                  <a:t>-valued variable</a:t>
                </a:r>
              </a:p>
              <a:p>
                <a:pPr marL="457200" indent="-457200">
                  <a:buFont typeface="Wingdings" pitchFamily="2" charset="2"/>
                  <a:buChar char="Ø"/>
                </a:pPr>
                <a:r>
                  <a:rPr lang="en-US" sz="2400" dirty="0"/>
                  <a:t>Example: A = “Simona Halep will win Roland Garros”</a:t>
                </a:r>
              </a:p>
              <a:p>
                <a:endParaRPr lang="en-US" sz="1000" dirty="0"/>
              </a:p>
              <a:p>
                <a:pPr marL="457200" indent="-457200">
                  <a:buFont typeface="Arial" panose="020B0604020202020204" pitchFamily="34" charset="0"/>
                  <a:buChar char="•"/>
                </a:pPr>
                <a:r>
                  <a:rPr lang="en-US" sz="2600" dirty="0"/>
                  <a:t>What does P(A) mean?</a:t>
                </a:r>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endParaRPr lang="en-US" sz="1000" dirty="0"/>
              </a:p>
              <a:p>
                <a:pPr marL="457200" indent="-457200">
                  <a:buFont typeface="Arial" panose="020B0604020202020204" pitchFamily="34" charset="0"/>
                  <a:buChar char="•"/>
                </a:pPr>
                <a:r>
                  <a:rPr lang="en-US" sz="2600" dirty="0"/>
                  <a:t>Statistical View:</a:t>
                </a:r>
              </a:p>
              <a:p>
                <a:pPr lvl="1"/>
                <a14:m>
                  <m:oMathPara xmlns:m="http://schemas.openxmlformats.org/officeDocument/2006/math">
                    <m:oMathParaPr>
                      <m:jc m:val="centerGroup"/>
                    </m:oMathParaPr>
                    <m:oMath xmlns:m="http://schemas.openxmlformats.org/officeDocument/2006/math">
                      <m:func>
                        <m:funcPr>
                          <m:ctrlPr>
                            <a:rPr lang="en-US" sz="2600" i="1" dirty="0" smtClean="0">
                              <a:latin typeface="Cambria Math" panose="02040503050406030204" pitchFamily="18" charset="0"/>
                            </a:rPr>
                          </m:ctrlPr>
                        </m:funcPr>
                        <m:fName>
                          <m:limLow>
                            <m:limLowPr>
                              <m:ctrlPr>
                                <a:rPr lang="en-US" sz="2600" i="1" dirty="0" smtClean="0">
                                  <a:latin typeface="Cambria Math" panose="02040503050406030204" pitchFamily="18" charset="0"/>
                                </a:rPr>
                              </m:ctrlPr>
                            </m:limLowPr>
                            <m:e>
                              <m:r>
                                <m:rPr>
                                  <m:sty m:val="p"/>
                                </m:rPr>
                                <a:rPr lang="en-US" sz="2600" i="0" dirty="0" smtClean="0">
                                  <a:latin typeface="Cambria Math" panose="02040503050406030204" pitchFamily="18" charset="0"/>
                                </a:rPr>
                                <m:t>lim</m:t>
                              </m:r>
                            </m:e>
                            <m:lim>
                              <m:r>
                                <a:rPr lang="ro-RO" sz="2600" b="0" i="1" dirty="0" smtClean="0">
                                  <a:latin typeface="Cambria Math" panose="02040503050406030204" pitchFamily="18" charset="0"/>
                                </a:rPr>
                                <m:t>𝑁</m:t>
                              </m:r>
                              <m:r>
                                <a:rPr lang="ro-RO" sz="2600" b="0" i="1" dirty="0" smtClean="0">
                                  <a:latin typeface="Cambria Math" panose="02040503050406030204" pitchFamily="18" charset="0"/>
                                  <a:ea typeface="Cambria Math" panose="02040503050406030204" pitchFamily="18" charset="0"/>
                                </a:rPr>
                                <m:t>→∞</m:t>
                              </m:r>
                            </m:lim>
                          </m:limLow>
                        </m:fName>
                        <m:e>
                          <m:f>
                            <m:fPr>
                              <m:ctrlPr>
                                <a:rPr lang="en-US" sz="2600" i="1" dirty="0" smtClean="0">
                                  <a:latin typeface="Cambria Math" panose="02040503050406030204" pitchFamily="18" charset="0"/>
                                </a:rPr>
                              </m:ctrlPr>
                            </m:fPr>
                            <m:num>
                              <m:r>
                                <a:rPr lang="ro-RO" sz="2600" b="0" i="1" dirty="0" smtClean="0">
                                  <a:latin typeface="Cambria Math" panose="02040503050406030204" pitchFamily="18" charset="0"/>
                                </a:rPr>
                                <m:t>#(</m:t>
                              </m:r>
                              <m:r>
                                <a:rPr lang="ro-RO" sz="2600" b="0" i="1" dirty="0" smtClean="0">
                                  <a:latin typeface="Cambria Math" panose="02040503050406030204" pitchFamily="18" charset="0"/>
                                </a:rPr>
                                <m:t>𝐴</m:t>
                              </m:r>
                              <m:r>
                                <a:rPr lang="ro-RO" sz="2600" b="0" i="1" dirty="0" smtClean="0">
                                  <a:latin typeface="Cambria Math" panose="02040503050406030204" pitchFamily="18" charset="0"/>
                                </a:rPr>
                                <m:t>=</m:t>
                              </m:r>
                              <m:r>
                                <a:rPr lang="ro-RO" sz="2600" b="0" i="1" dirty="0" smtClean="0">
                                  <a:latin typeface="Cambria Math" panose="02040503050406030204" pitchFamily="18" charset="0"/>
                                </a:rPr>
                                <m:t>𝑡𝑟𝑢𝑒</m:t>
                              </m:r>
                              <m:r>
                                <a:rPr lang="ro-RO" sz="2600" b="0" i="1" dirty="0" smtClean="0">
                                  <a:latin typeface="Cambria Math" panose="02040503050406030204" pitchFamily="18" charset="0"/>
                                </a:rPr>
                                <m:t>)</m:t>
                              </m:r>
                            </m:num>
                            <m:den>
                              <m:r>
                                <a:rPr lang="ro-RO" sz="2600" b="0" i="1" dirty="0" smtClean="0">
                                  <a:latin typeface="Cambria Math" panose="02040503050406030204" pitchFamily="18" charset="0"/>
                                </a:rPr>
                                <m:t>𝑁</m:t>
                              </m:r>
                            </m:den>
                          </m:f>
                        </m:e>
                      </m:func>
                    </m:oMath>
                  </m:oMathPara>
                </a14:m>
                <a:endParaRPr lang="en-US" sz="2600" dirty="0"/>
              </a:p>
              <a:p>
                <a:pPr marL="457200" lvl="1" indent="-457200">
                  <a:buFont typeface="Wingdings" pitchFamily="2" charset="2"/>
                  <a:buChar char="Ø"/>
                </a:pPr>
                <a:endParaRPr lang="en-US" sz="800" dirty="0"/>
              </a:p>
              <a:p>
                <a:pPr marL="457200" lvl="1" indent="-457200">
                  <a:buFont typeface="Wingdings" pitchFamily="2" charset="2"/>
                  <a:buChar char="Ø"/>
                </a:pPr>
                <a:r>
                  <a:rPr lang="en-US" sz="2400" dirty="0"/>
                  <a:t>Limiting frequency of a repeating non-deterministic event</a:t>
                </a:r>
              </a:p>
              <a:p>
                <a:pPr marL="457200" indent="-457200">
                  <a:buFont typeface="Arial" panose="020B0604020202020204" pitchFamily="34" charset="0"/>
                  <a:buChar char="•"/>
                </a:pPr>
                <a:endParaRPr lang="en-US" sz="2600" dirty="0"/>
              </a:p>
              <a:p>
                <a:endParaRPr lang="en-US" sz="2600" dirty="0"/>
              </a:p>
              <a:p>
                <a:pPr marL="457200" indent="-457200">
                  <a:buFont typeface="Arial" panose="020B0604020202020204" pitchFamily="34" charset="0"/>
                  <a:buChar char="•"/>
                </a:pPr>
                <a:r>
                  <a:rPr lang="en-US" sz="2600" dirty="0"/>
                  <a:t>Bayesian View:</a:t>
                </a:r>
              </a:p>
              <a:p>
                <a:pPr marL="457200" lvl="1" indent="-457200">
                  <a:buFont typeface="Wingdings" pitchFamily="2" charset="2"/>
                  <a:buChar char="Ø"/>
                </a:pPr>
                <a:r>
                  <a:rPr lang="en-US" sz="2400" dirty="0"/>
                  <a:t>P(A) is your “belief” about A</a:t>
                </a:r>
              </a:p>
              <a:p>
                <a:pPr lvl="1"/>
                <a:endParaRPr lang="en-US" sz="2600" dirty="0"/>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504000" y="1563480"/>
                <a:ext cx="9071640" cy="5636217"/>
              </a:xfrm>
              <a:blipFill>
                <a:blip r:embed="rId2"/>
                <a:stretch>
                  <a:fillRect l="-2095" t="-449"/>
                </a:stretch>
              </a:blipFill>
            </p:spPr>
            <p:txBody>
              <a:bodyPr/>
              <a:lstStyle/>
              <a:p>
                <a:r>
                  <a:rPr lang="en-US">
                    <a:noFill/>
                  </a:rPr>
                  <a:t> </a:t>
                </a:r>
              </a:p>
            </p:txBody>
          </p:sp>
        </mc:Fallback>
      </mc:AlternateContent>
      <p:sp>
        <p:nvSpPr>
          <p:cNvPr id="2" name="Title 1"/>
          <p:cNvSpPr>
            <a:spLocks noGrp="1"/>
          </p:cNvSpPr>
          <p:nvPr>
            <p:ph type="title"/>
          </p:nvPr>
        </p:nvSpPr>
        <p:spPr/>
        <p:txBody>
          <a:bodyPr/>
          <a:lstStyle/>
          <a:p>
            <a:pPr algn="ctr"/>
            <a:r>
              <a:rPr lang="en-US" dirty="0"/>
              <a:t>Probabilities (recap)</a:t>
            </a:r>
          </a:p>
        </p:txBody>
      </p:sp>
    </p:spTree>
    <p:extLst>
      <p:ext uri="{BB962C8B-B14F-4D97-AF65-F5344CB8AC3E}">
        <p14:creationId xmlns:p14="http://schemas.microsoft.com/office/powerpoint/2010/main" val="972029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504000" y="1473799"/>
                <a:ext cx="9071640" cy="2331720"/>
              </a:xfrm>
            </p:spPr>
            <p:txBody>
              <a:bodyPr/>
              <a:lstStyle/>
              <a:p>
                <a:pPr marL="457200" indent="-457200">
                  <a:buFont typeface="Arial" panose="020B0604020202020204" pitchFamily="34" charset="0"/>
                  <a:buChar char="•"/>
                </a:pPr>
                <a14:m>
                  <m:oMath xmlns:m="http://schemas.openxmlformats.org/officeDocument/2006/math">
                    <m:r>
                      <a:rPr lang="ro-RO" sz="2800" b="0" i="1" smtClean="0">
                        <a:latin typeface="Cambria Math" panose="02040503050406030204" pitchFamily="18" charset="0"/>
                      </a:rPr>
                      <m:t>0</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𝑃</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𝐴</m:t>
                    </m:r>
                    <m:r>
                      <a:rPr lang="ro-RO" sz="2800" b="0" i="1" smtClean="0">
                        <a:latin typeface="Cambria Math" panose="02040503050406030204" pitchFamily="18" charset="0"/>
                        <a:ea typeface="Cambria Math" panose="02040503050406030204" pitchFamily="18" charset="0"/>
                      </a:rPr>
                      <m:t>)≤1</m:t>
                    </m:r>
                  </m:oMath>
                </a14:m>
                <a:endParaRPr lang="en-US" sz="2800" dirty="0"/>
              </a:p>
              <a:p>
                <a:pPr marL="457200" indent="-457200">
                  <a:buFont typeface="Arial" panose="020B0604020202020204" pitchFamily="34" charset="0"/>
                  <a:buChar char="•"/>
                </a:pPr>
                <a14:m>
                  <m:oMath xmlns:m="http://schemas.openxmlformats.org/officeDocument/2006/math">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ea typeface="Cambria Math" panose="02040503050406030204" pitchFamily="18" charset="0"/>
                          </a:rPr>
                          <m:t>∅</m:t>
                        </m:r>
                      </m:e>
                    </m:d>
                    <m:r>
                      <a:rPr lang="ro-RO" sz="2800" b="0" i="1" smtClean="0">
                        <a:latin typeface="Cambria Math" panose="02040503050406030204" pitchFamily="18" charset="0"/>
                      </a:rPr>
                      <m:t>=0</m:t>
                    </m:r>
                  </m:oMath>
                </a14:m>
                <a:endParaRPr lang="ro-RO" sz="2800" b="0" dirty="0"/>
              </a:p>
              <a:p>
                <a:pPr marL="457200" indent="-457200">
                  <a:buFont typeface="Arial" panose="020B0604020202020204" pitchFamily="34" charset="0"/>
                  <a:buChar char="•"/>
                </a:pPr>
                <a14:m>
                  <m:oMath xmlns:m="http://schemas.openxmlformats.org/officeDocument/2006/math">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ea typeface="Cambria Math" panose="02040503050406030204" pitchFamily="18" charset="0"/>
                          </a:rPr>
                          <m:t>∀</m:t>
                        </m:r>
                      </m:e>
                    </m:d>
                    <m:r>
                      <a:rPr lang="ro-RO" sz="2800" b="0" i="1" smtClean="0">
                        <a:latin typeface="Cambria Math" panose="02040503050406030204" pitchFamily="18" charset="0"/>
                      </a:rPr>
                      <m:t>=1</m:t>
                    </m:r>
                  </m:oMath>
                </a14:m>
                <a:endParaRPr lang="ro-RO" sz="2800" b="0" dirty="0"/>
              </a:p>
              <a:p>
                <a:pPr marL="457200" indent="-457200">
                  <a:buFont typeface="Arial" panose="020B0604020202020204" pitchFamily="34" charset="0"/>
                  <a:buChar char="•"/>
                </a:pPr>
                <a14:m>
                  <m:oMath xmlns:m="http://schemas.openxmlformats.org/officeDocument/2006/math">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𝐴</m:t>
                        </m:r>
                        <m:r>
                          <a:rPr lang="ro-RO" sz="2800" b="0" i="1" smtClean="0">
                            <a:latin typeface="Cambria Math" panose="02040503050406030204" pitchFamily="18" charset="0"/>
                          </a:rPr>
                          <m:t> </m:t>
                        </m:r>
                        <m:r>
                          <a:rPr lang="en-US" sz="2800" b="0" i="1" smtClean="0">
                            <a:latin typeface="Cambria Math" panose="02040503050406030204" pitchFamily="18" charset="0"/>
                          </a:rPr>
                          <m:t>𝑜𝑟</m:t>
                        </m:r>
                        <m:r>
                          <a:rPr lang="ro-RO" sz="2800" b="0" i="1" smtClean="0">
                            <a:latin typeface="Cambria Math" panose="02040503050406030204" pitchFamily="18" charset="0"/>
                          </a:rPr>
                          <m:t> </m:t>
                        </m:r>
                        <m:r>
                          <a:rPr lang="ro-RO" sz="2800" b="0" i="1" smtClean="0">
                            <a:latin typeface="Cambria Math" panose="02040503050406030204" pitchFamily="18" charset="0"/>
                          </a:rPr>
                          <m:t>𝐵</m:t>
                        </m:r>
                      </m:e>
                    </m:d>
                    <m:r>
                      <a:rPr lang="ro-RO" sz="2800" b="0" i="1" smtClean="0">
                        <a:latin typeface="Cambria Math" panose="02040503050406030204" pitchFamily="18" charset="0"/>
                      </a:rPr>
                      <m:t>=</m:t>
                    </m:r>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𝐴</m:t>
                        </m:r>
                      </m:e>
                    </m:d>
                    <m:r>
                      <a:rPr lang="ro-RO" sz="2800" b="0" i="1" smtClean="0">
                        <a:latin typeface="Cambria Math" panose="02040503050406030204" pitchFamily="18" charset="0"/>
                      </a:rPr>
                      <m:t>+</m:t>
                    </m:r>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𝐵</m:t>
                        </m:r>
                      </m:e>
                    </m:d>
                    <m:r>
                      <a:rPr lang="ro-RO" sz="2800" b="0" i="1" smtClean="0">
                        <a:latin typeface="Cambria Math" panose="02040503050406030204" pitchFamily="18" charset="0"/>
                      </a:rPr>
                      <m:t>−</m:t>
                    </m:r>
                    <m:r>
                      <a:rPr lang="ro-RO" sz="2800" b="0" i="1" smtClean="0">
                        <a:latin typeface="Cambria Math" panose="02040503050406030204" pitchFamily="18" charset="0"/>
                      </a:rPr>
                      <m:t>𝑃</m:t>
                    </m:r>
                    <m:r>
                      <a:rPr lang="ro-RO" sz="2800" b="0" i="1" smtClean="0">
                        <a:latin typeface="Cambria Math" panose="02040503050406030204" pitchFamily="18" charset="0"/>
                      </a:rPr>
                      <m:t>(</m:t>
                    </m:r>
                    <m:r>
                      <a:rPr lang="ro-RO" sz="2800" b="0" i="1" smtClean="0">
                        <a:latin typeface="Cambria Math" panose="02040503050406030204" pitchFamily="18" charset="0"/>
                      </a:rPr>
                      <m:t>𝐴</m:t>
                    </m:r>
                    <m:r>
                      <a:rPr lang="ro-RO" sz="2800" b="0" i="1" smtClean="0">
                        <a:latin typeface="Cambria Math" panose="02040503050406030204" pitchFamily="18" charset="0"/>
                      </a:rPr>
                      <m:t> </m:t>
                    </m:r>
                    <m:r>
                      <a:rPr lang="en-US" sz="2800" b="0" i="1" smtClean="0">
                        <a:latin typeface="Cambria Math" panose="02040503050406030204" pitchFamily="18" charset="0"/>
                      </a:rPr>
                      <m:t>𝑎𝑛𝑑</m:t>
                    </m:r>
                    <m:r>
                      <a:rPr lang="ro-RO" sz="2800" b="0" i="1" smtClean="0">
                        <a:latin typeface="Cambria Math" panose="02040503050406030204" pitchFamily="18" charset="0"/>
                      </a:rPr>
                      <m:t> </m:t>
                    </m:r>
                    <m:r>
                      <a:rPr lang="ro-RO" sz="2800" b="0" i="1" smtClean="0">
                        <a:latin typeface="Cambria Math" panose="02040503050406030204" pitchFamily="18" charset="0"/>
                      </a:rPr>
                      <m:t>𝐵</m:t>
                    </m:r>
                    <m:r>
                      <a:rPr lang="ro-RO" sz="2800" b="0" i="1" smtClean="0">
                        <a:latin typeface="Cambria Math" panose="02040503050406030204" pitchFamily="18" charset="0"/>
                      </a:rPr>
                      <m:t>)</m:t>
                    </m:r>
                  </m:oMath>
                </a14:m>
                <a:endParaRPr lang="en-US" sz="2800" dirty="0"/>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504000" y="1473799"/>
                <a:ext cx="9071640" cy="2331720"/>
              </a:xfrm>
              <a:blipFill>
                <a:blip r:embed="rId2"/>
                <a:stretch>
                  <a:fillRect l="-2098"/>
                </a:stretch>
              </a:blipFill>
            </p:spPr>
            <p:txBody>
              <a:bodyPr/>
              <a:lstStyle/>
              <a:p>
                <a:r>
                  <a:rPr lang="ro-RO">
                    <a:noFill/>
                  </a:rPr>
                  <a:t> </a:t>
                </a:r>
              </a:p>
            </p:txBody>
          </p:sp>
        </mc:Fallback>
      </mc:AlternateContent>
      <p:sp>
        <p:nvSpPr>
          <p:cNvPr id="2" name="Title 1"/>
          <p:cNvSpPr>
            <a:spLocks noGrp="1"/>
          </p:cNvSpPr>
          <p:nvPr>
            <p:ph type="title"/>
          </p:nvPr>
        </p:nvSpPr>
        <p:spPr/>
        <p:txBody>
          <a:bodyPr/>
          <a:lstStyle/>
          <a:p>
            <a:pPr algn="ctr"/>
            <a:r>
              <a:rPr lang="en-US" dirty="0"/>
              <a:t>Axioms of Probability (recap)</a:t>
            </a:r>
          </a:p>
        </p:txBody>
      </p:sp>
      <p:sp>
        <p:nvSpPr>
          <p:cNvPr id="6" name="Rectangle 5">
            <a:extLst>
              <a:ext uri="{FF2B5EF4-FFF2-40B4-BE49-F238E27FC236}">
                <a16:creationId xmlns:a16="http://schemas.microsoft.com/office/drawing/2014/main" id="{32AE13A7-7993-6E46-B299-0290FC812985}"/>
              </a:ext>
            </a:extLst>
          </p:cNvPr>
          <p:cNvSpPr/>
          <p:nvPr/>
        </p:nvSpPr>
        <p:spPr>
          <a:xfrm>
            <a:off x="2857236" y="4583763"/>
            <a:ext cx="3657600" cy="2568389"/>
          </a:xfrm>
          <a:prstGeom prst="rect">
            <a:avLst/>
          </a:prstGeom>
          <a:solidFill>
            <a:schemeClr val="tx1">
              <a:alpha val="1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9CB4E1D2-5767-AB4C-8A57-C83D19F7BE08}"/>
              </a:ext>
            </a:extLst>
          </p:cNvPr>
          <p:cNvSpPr/>
          <p:nvPr/>
        </p:nvSpPr>
        <p:spPr>
          <a:xfrm>
            <a:off x="4268509" y="4893106"/>
            <a:ext cx="1755648" cy="1865376"/>
          </a:xfrm>
          <a:prstGeom prst="rect">
            <a:avLst/>
          </a:prstGeom>
          <a:solidFill>
            <a:srgbClr val="0047FF">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a:t>
            </a:r>
          </a:p>
        </p:txBody>
      </p:sp>
      <p:sp>
        <p:nvSpPr>
          <p:cNvPr id="8" name="Rectangle 7">
            <a:extLst>
              <a:ext uri="{FF2B5EF4-FFF2-40B4-BE49-F238E27FC236}">
                <a16:creationId xmlns:a16="http://schemas.microsoft.com/office/drawing/2014/main" id="{5D115C0D-9F42-474D-B062-1A6A2F1C4CAC}"/>
              </a:ext>
            </a:extLst>
          </p:cNvPr>
          <p:cNvSpPr/>
          <p:nvPr/>
        </p:nvSpPr>
        <p:spPr>
          <a:xfrm>
            <a:off x="3232073" y="5172890"/>
            <a:ext cx="1547746" cy="1316736"/>
          </a:xfrm>
          <a:prstGeom prst="rect">
            <a:avLst/>
          </a:prstGeom>
          <a:solidFill>
            <a:srgbClr val="FFFF00">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a:t>
            </a:r>
          </a:p>
        </p:txBody>
      </p:sp>
      <p:sp>
        <p:nvSpPr>
          <p:cNvPr id="11" name="TextBox 10">
            <a:extLst>
              <a:ext uri="{FF2B5EF4-FFF2-40B4-BE49-F238E27FC236}">
                <a16:creationId xmlns:a16="http://schemas.microsoft.com/office/drawing/2014/main" id="{38D0D9D9-64BC-F740-BCAC-824512345A58}"/>
              </a:ext>
            </a:extLst>
          </p:cNvPr>
          <p:cNvSpPr txBox="1"/>
          <p:nvPr/>
        </p:nvSpPr>
        <p:spPr>
          <a:xfrm>
            <a:off x="4896465" y="3855453"/>
            <a:ext cx="1418406" cy="461665"/>
          </a:xfrm>
          <a:prstGeom prst="rect">
            <a:avLst/>
          </a:prstGeom>
          <a:noFill/>
        </p:spPr>
        <p:txBody>
          <a:bodyPr wrap="square" rtlCol="0">
            <a:spAutoFit/>
          </a:bodyPr>
          <a:lstStyle/>
          <a:p>
            <a:pPr algn="ctr"/>
            <a:r>
              <a:rPr lang="en-US" sz="2400" dirty="0"/>
              <a:t>A and B</a:t>
            </a:r>
          </a:p>
        </p:txBody>
      </p:sp>
      <p:sp>
        <p:nvSpPr>
          <p:cNvPr id="12" name="TextBox 11">
            <a:extLst>
              <a:ext uri="{FF2B5EF4-FFF2-40B4-BE49-F238E27FC236}">
                <a16:creationId xmlns:a16="http://schemas.microsoft.com/office/drawing/2014/main" id="{2D20FCA1-265C-4243-9D85-47DCD41DD477}"/>
              </a:ext>
            </a:extLst>
          </p:cNvPr>
          <p:cNvSpPr txBox="1"/>
          <p:nvPr/>
        </p:nvSpPr>
        <p:spPr>
          <a:xfrm>
            <a:off x="3103765" y="3805519"/>
            <a:ext cx="1306870" cy="461665"/>
          </a:xfrm>
          <a:prstGeom prst="rect">
            <a:avLst/>
          </a:prstGeom>
          <a:noFill/>
        </p:spPr>
        <p:txBody>
          <a:bodyPr wrap="square" rtlCol="0">
            <a:spAutoFit/>
          </a:bodyPr>
          <a:lstStyle/>
          <a:p>
            <a:pPr algn="ctr"/>
            <a:r>
              <a:rPr lang="en-US" sz="2400" dirty="0"/>
              <a:t>A or B</a:t>
            </a:r>
          </a:p>
        </p:txBody>
      </p:sp>
      <p:sp>
        <p:nvSpPr>
          <p:cNvPr id="16" name="Freeform 15">
            <a:extLst>
              <a:ext uri="{FF2B5EF4-FFF2-40B4-BE49-F238E27FC236}">
                <a16:creationId xmlns:a16="http://schemas.microsoft.com/office/drawing/2014/main" id="{CDE73D0F-B3EC-284E-92A4-89DD64A9C686}"/>
              </a:ext>
            </a:extLst>
          </p:cNvPr>
          <p:cNvSpPr/>
          <p:nvPr/>
        </p:nvSpPr>
        <p:spPr>
          <a:xfrm>
            <a:off x="4168877" y="5090927"/>
            <a:ext cx="727587" cy="1496687"/>
          </a:xfrm>
          <a:custGeom>
            <a:avLst/>
            <a:gdLst>
              <a:gd name="connsiteX0" fmla="*/ 88490 w 777247"/>
              <a:gd name="connsiteY0" fmla="*/ 2184 h 1496687"/>
              <a:gd name="connsiteX1" fmla="*/ 304800 w 777247"/>
              <a:gd name="connsiteY1" fmla="*/ 2184 h 1496687"/>
              <a:gd name="connsiteX2" fmla="*/ 462116 w 777247"/>
              <a:gd name="connsiteY2" fmla="*/ 12016 h 1496687"/>
              <a:gd name="connsiteX3" fmla="*/ 511277 w 777247"/>
              <a:gd name="connsiteY3" fmla="*/ 21848 h 1496687"/>
              <a:gd name="connsiteX4" fmla="*/ 717754 w 777247"/>
              <a:gd name="connsiteY4" fmla="*/ 41513 h 1496687"/>
              <a:gd name="connsiteX5" fmla="*/ 737419 w 777247"/>
              <a:gd name="connsiteY5" fmla="*/ 356145 h 1496687"/>
              <a:gd name="connsiteX6" fmla="*/ 757084 w 777247"/>
              <a:gd name="connsiteY6" fmla="*/ 690442 h 1496687"/>
              <a:gd name="connsiteX7" fmla="*/ 766916 w 777247"/>
              <a:gd name="connsiteY7" fmla="*/ 946080 h 1496687"/>
              <a:gd name="connsiteX8" fmla="*/ 776748 w 777247"/>
              <a:gd name="connsiteY8" fmla="*/ 995242 h 1496687"/>
              <a:gd name="connsiteX9" fmla="*/ 717754 w 777247"/>
              <a:gd name="connsiteY9" fmla="*/ 1211551 h 1496687"/>
              <a:gd name="connsiteX10" fmla="*/ 717754 w 777247"/>
              <a:gd name="connsiteY10" fmla="*/ 1437693 h 1496687"/>
              <a:gd name="connsiteX11" fmla="*/ 639096 w 777247"/>
              <a:gd name="connsiteY11" fmla="*/ 1486855 h 1496687"/>
              <a:gd name="connsiteX12" fmla="*/ 609600 w 777247"/>
              <a:gd name="connsiteY12" fmla="*/ 1496687 h 1496687"/>
              <a:gd name="connsiteX13" fmla="*/ 78658 w 777247"/>
              <a:gd name="connsiteY13" fmla="*/ 1486855 h 1496687"/>
              <a:gd name="connsiteX14" fmla="*/ 29496 w 777247"/>
              <a:gd name="connsiteY14" fmla="*/ 1447526 h 1496687"/>
              <a:gd name="connsiteX15" fmla="*/ 9832 w 777247"/>
              <a:gd name="connsiteY15" fmla="*/ 1241048 h 1496687"/>
              <a:gd name="connsiteX16" fmla="*/ 29496 w 777247"/>
              <a:gd name="connsiteY16" fmla="*/ 887087 h 1496687"/>
              <a:gd name="connsiteX17" fmla="*/ 19664 w 777247"/>
              <a:gd name="connsiteY17" fmla="*/ 611784 h 1496687"/>
              <a:gd name="connsiteX18" fmla="*/ 9832 w 777247"/>
              <a:gd name="connsiteY18" fmla="*/ 533126 h 1496687"/>
              <a:gd name="connsiteX19" fmla="*/ 0 w 777247"/>
              <a:gd name="connsiteY19" fmla="*/ 336480 h 1496687"/>
              <a:gd name="connsiteX20" fmla="*/ 9832 w 777247"/>
              <a:gd name="connsiteY20" fmla="*/ 218493 h 1496687"/>
              <a:gd name="connsiteX21" fmla="*/ 19664 w 777247"/>
              <a:gd name="connsiteY21" fmla="*/ 188997 h 1496687"/>
              <a:gd name="connsiteX22" fmla="*/ 39329 w 777247"/>
              <a:gd name="connsiteY22" fmla="*/ 90674 h 1496687"/>
              <a:gd name="connsiteX23" fmla="*/ 58993 w 777247"/>
              <a:gd name="connsiteY23" fmla="*/ 31680 h 1496687"/>
              <a:gd name="connsiteX24" fmla="*/ 88490 w 777247"/>
              <a:gd name="connsiteY24" fmla="*/ 2184 h 1496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77247" h="1496687">
                <a:moveTo>
                  <a:pt x="88490" y="2184"/>
                </a:moveTo>
                <a:cubicBezTo>
                  <a:pt x="129458" y="-2732"/>
                  <a:pt x="47073" y="2184"/>
                  <a:pt x="304800" y="2184"/>
                </a:cubicBezTo>
                <a:cubicBezTo>
                  <a:pt x="357341" y="2184"/>
                  <a:pt x="409677" y="8739"/>
                  <a:pt x="462116" y="12016"/>
                </a:cubicBezTo>
                <a:cubicBezTo>
                  <a:pt x="478503" y="15293"/>
                  <a:pt x="494628" y="20400"/>
                  <a:pt x="511277" y="21848"/>
                </a:cubicBezTo>
                <a:lnTo>
                  <a:pt x="717754" y="41513"/>
                </a:lnTo>
                <a:cubicBezTo>
                  <a:pt x="757755" y="161508"/>
                  <a:pt x="726381" y="58105"/>
                  <a:pt x="737419" y="356145"/>
                </a:cubicBezTo>
                <a:cubicBezTo>
                  <a:pt x="747213" y="620589"/>
                  <a:pt x="738638" y="524439"/>
                  <a:pt x="757084" y="690442"/>
                </a:cubicBezTo>
                <a:cubicBezTo>
                  <a:pt x="760361" y="775655"/>
                  <a:pt x="761426" y="860981"/>
                  <a:pt x="766916" y="946080"/>
                </a:cubicBezTo>
                <a:cubicBezTo>
                  <a:pt x="767992" y="962757"/>
                  <a:pt x="779791" y="978810"/>
                  <a:pt x="776748" y="995242"/>
                </a:cubicBezTo>
                <a:cubicBezTo>
                  <a:pt x="763139" y="1068729"/>
                  <a:pt x="737419" y="1139448"/>
                  <a:pt x="717754" y="1211551"/>
                </a:cubicBezTo>
                <a:cubicBezTo>
                  <a:pt x="722443" y="1281887"/>
                  <a:pt x="737400" y="1365659"/>
                  <a:pt x="717754" y="1437693"/>
                </a:cubicBezTo>
                <a:cubicBezTo>
                  <a:pt x="706847" y="1477686"/>
                  <a:pt x="673771" y="1475297"/>
                  <a:pt x="639096" y="1486855"/>
                </a:cubicBezTo>
                <a:lnTo>
                  <a:pt x="609600" y="1496687"/>
                </a:lnTo>
                <a:lnTo>
                  <a:pt x="78658" y="1486855"/>
                </a:lnTo>
                <a:cubicBezTo>
                  <a:pt x="46239" y="1485717"/>
                  <a:pt x="45460" y="1471471"/>
                  <a:pt x="29496" y="1447526"/>
                </a:cubicBezTo>
                <a:cubicBezTo>
                  <a:pt x="2806" y="1367453"/>
                  <a:pt x="9832" y="1397155"/>
                  <a:pt x="9832" y="1241048"/>
                </a:cubicBezTo>
                <a:cubicBezTo>
                  <a:pt x="9832" y="953927"/>
                  <a:pt x="-4464" y="1022929"/>
                  <a:pt x="29496" y="887087"/>
                </a:cubicBezTo>
                <a:cubicBezTo>
                  <a:pt x="26219" y="795319"/>
                  <a:pt x="24757" y="703469"/>
                  <a:pt x="19664" y="611784"/>
                </a:cubicBezTo>
                <a:cubicBezTo>
                  <a:pt x="18198" y="585401"/>
                  <a:pt x="11715" y="559482"/>
                  <a:pt x="9832" y="533126"/>
                </a:cubicBezTo>
                <a:cubicBezTo>
                  <a:pt x="5156" y="467662"/>
                  <a:pt x="3277" y="402029"/>
                  <a:pt x="0" y="336480"/>
                </a:cubicBezTo>
                <a:cubicBezTo>
                  <a:pt x="3277" y="297151"/>
                  <a:pt x="4616" y="257612"/>
                  <a:pt x="9832" y="218493"/>
                </a:cubicBezTo>
                <a:cubicBezTo>
                  <a:pt x="11202" y="208220"/>
                  <a:pt x="17334" y="199095"/>
                  <a:pt x="19664" y="188997"/>
                </a:cubicBezTo>
                <a:cubicBezTo>
                  <a:pt x="27180" y="156430"/>
                  <a:pt x="28760" y="122382"/>
                  <a:pt x="39329" y="90674"/>
                </a:cubicBezTo>
                <a:lnTo>
                  <a:pt x="58993" y="31680"/>
                </a:lnTo>
                <a:cubicBezTo>
                  <a:pt x="94708" y="43586"/>
                  <a:pt x="47522" y="7100"/>
                  <a:pt x="88490" y="2184"/>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38570E4E-790C-3040-BEFA-917A43B3602F}"/>
              </a:ext>
            </a:extLst>
          </p:cNvPr>
          <p:cNvSpPr/>
          <p:nvPr/>
        </p:nvSpPr>
        <p:spPr>
          <a:xfrm>
            <a:off x="3146323" y="4833617"/>
            <a:ext cx="2969342" cy="2003357"/>
          </a:xfrm>
          <a:custGeom>
            <a:avLst/>
            <a:gdLst>
              <a:gd name="connsiteX0" fmla="*/ 29496 w 2969342"/>
              <a:gd name="connsiteY0" fmla="*/ 898590 h 2003357"/>
              <a:gd name="connsiteX1" fmla="*/ 19664 w 2969342"/>
              <a:gd name="connsiteY1" fmla="*/ 829764 h 2003357"/>
              <a:gd name="connsiteX2" fmla="*/ 0 w 2969342"/>
              <a:gd name="connsiteY2" fmla="*/ 760938 h 2003357"/>
              <a:gd name="connsiteX3" fmla="*/ 9832 w 2969342"/>
              <a:gd name="connsiteY3" fmla="*/ 475803 h 2003357"/>
              <a:gd name="connsiteX4" fmla="*/ 19664 w 2969342"/>
              <a:gd name="connsiteY4" fmla="*/ 436474 h 2003357"/>
              <a:gd name="connsiteX5" fmla="*/ 29496 w 2969342"/>
              <a:gd name="connsiteY5" fmla="*/ 367648 h 2003357"/>
              <a:gd name="connsiteX6" fmla="*/ 39329 w 2969342"/>
              <a:gd name="connsiteY6" fmla="*/ 338151 h 2003357"/>
              <a:gd name="connsiteX7" fmla="*/ 68825 w 2969342"/>
              <a:gd name="connsiteY7" fmla="*/ 328319 h 2003357"/>
              <a:gd name="connsiteX8" fmla="*/ 88490 w 2969342"/>
              <a:gd name="connsiteY8" fmla="*/ 298822 h 2003357"/>
              <a:gd name="connsiteX9" fmla="*/ 176980 w 2969342"/>
              <a:gd name="connsiteY9" fmla="*/ 279158 h 2003357"/>
              <a:gd name="connsiteX10" fmla="*/ 216309 w 2969342"/>
              <a:gd name="connsiteY10" fmla="*/ 269325 h 2003357"/>
              <a:gd name="connsiteX11" fmla="*/ 412954 w 2969342"/>
              <a:gd name="connsiteY11" fmla="*/ 259493 h 2003357"/>
              <a:gd name="connsiteX12" fmla="*/ 619432 w 2969342"/>
              <a:gd name="connsiteY12" fmla="*/ 259493 h 2003357"/>
              <a:gd name="connsiteX13" fmla="*/ 678425 w 2969342"/>
              <a:gd name="connsiteY13" fmla="*/ 279158 h 2003357"/>
              <a:gd name="connsiteX14" fmla="*/ 1012722 w 2969342"/>
              <a:gd name="connsiteY14" fmla="*/ 269325 h 2003357"/>
              <a:gd name="connsiteX15" fmla="*/ 1052051 w 2969342"/>
              <a:gd name="connsiteY15" fmla="*/ 229996 h 2003357"/>
              <a:gd name="connsiteX16" fmla="*/ 1071716 w 2969342"/>
              <a:gd name="connsiteY16" fmla="*/ 82513 h 2003357"/>
              <a:gd name="connsiteX17" fmla="*/ 1081548 w 2969342"/>
              <a:gd name="connsiteY17" fmla="*/ 53016 h 2003357"/>
              <a:gd name="connsiteX18" fmla="*/ 1111045 w 2969342"/>
              <a:gd name="connsiteY18" fmla="*/ 33351 h 2003357"/>
              <a:gd name="connsiteX19" fmla="*/ 1219200 w 2969342"/>
              <a:gd name="connsiteY19" fmla="*/ 3854 h 2003357"/>
              <a:gd name="connsiteX20" fmla="*/ 1533832 w 2969342"/>
              <a:gd name="connsiteY20" fmla="*/ 13687 h 2003357"/>
              <a:gd name="connsiteX21" fmla="*/ 1651819 w 2969342"/>
              <a:gd name="connsiteY21" fmla="*/ 23519 h 2003357"/>
              <a:gd name="connsiteX22" fmla="*/ 2074606 w 2969342"/>
              <a:gd name="connsiteY22" fmla="*/ 13687 h 2003357"/>
              <a:gd name="connsiteX23" fmla="*/ 2202425 w 2969342"/>
              <a:gd name="connsiteY23" fmla="*/ 3854 h 2003357"/>
              <a:gd name="connsiteX24" fmla="*/ 2861187 w 2969342"/>
              <a:gd name="connsiteY24" fmla="*/ 23519 h 2003357"/>
              <a:gd name="connsiteX25" fmla="*/ 2949677 w 2969342"/>
              <a:gd name="connsiteY25" fmla="*/ 62848 h 2003357"/>
              <a:gd name="connsiteX26" fmla="*/ 2959509 w 2969342"/>
              <a:gd name="connsiteY26" fmla="*/ 475803 h 2003357"/>
              <a:gd name="connsiteX27" fmla="*/ 2969342 w 2969342"/>
              <a:gd name="connsiteY27" fmla="*/ 554461 h 2003357"/>
              <a:gd name="connsiteX28" fmla="*/ 2949677 w 2969342"/>
              <a:gd name="connsiteY28" fmla="*/ 1380371 h 2003357"/>
              <a:gd name="connsiteX29" fmla="*/ 2939845 w 2969342"/>
              <a:gd name="connsiteY29" fmla="*/ 1891648 h 2003357"/>
              <a:gd name="connsiteX30" fmla="*/ 2910348 w 2969342"/>
              <a:gd name="connsiteY30" fmla="*/ 1989971 h 2003357"/>
              <a:gd name="connsiteX31" fmla="*/ 2880851 w 2969342"/>
              <a:gd name="connsiteY31" fmla="*/ 1999803 h 2003357"/>
              <a:gd name="connsiteX32" fmla="*/ 2310580 w 2969342"/>
              <a:gd name="connsiteY32" fmla="*/ 1980138 h 2003357"/>
              <a:gd name="connsiteX33" fmla="*/ 1632154 w 2969342"/>
              <a:gd name="connsiteY33" fmla="*/ 1989971 h 2003357"/>
              <a:gd name="connsiteX34" fmla="*/ 1563329 w 2969342"/>
              <a:gd name="connsiteY34" fmla="*/ 1999803 h 2003357"/>
              <a:gd name="connsiteX35" fmla="*/ 1101212 w 2969342"/>
              <a:gd name="connsiteY35" fmla="*/ 1980138 h 2003357"/>
              <a:gd name="connsiteX36" fmla="*/ 1052051 w 2969342"/>
              <a:gd name="connsiteY36" fmla="*/ 1901480 h 2003357"/>
              <a:gd name="connsiteX37" fmla="*/ 1042219 w 2969342"/>
              <a:gd name="connsiteY37" fmla="*/ 1871984 h 2003357"/>
              <a:gd name="connsiteX38" fmla="*/ 1032387 w 2969342"/>
              <a:gd name="connsiteY38" fmla="*/ 1793325 h 2003357"/>
              <a:gd name="connsiteX39" fmla="*/ 1012722 w 2969342"/>
              <a:gd name="connsiteY39" fmla="*/ 1734332 h 2003357"/>
              <a:gd name="connsiteX40" fmla="*/ 983225 w 2969342"/>
              <a:gd name="connsiteY40" fmla="*/ 1714667 h 2003357"/>
              <a:gd name="connsiteX41" fmla="*/ 855406 w 2969342"/>
              <a:gd name="connsiteY41" fmla="*/ 1695003 h 2003357"/>
              <a:gd name="connsiteX42" fmla="*/ 717754 w 2969342"/>
              <a:gd name="connsiteY42" fmla="*/ 1704835 h 2003357"/>
              <a:gd name="connsiteX43" fmla="*/ 314632 w 2969342"/>
              <a:gd name="connsiteY43" fmla="*/ 1724500 h 2003357"/>
              <a:gd name="connsiteX44" fmla="*/ 176980 w 2969342"/>
              <a:gd name="connsiteY44" fmla="*/ 1714667 h 2003357"/>
              <a:gd name="connsiteX45" fmla="*/ 147483 w 2969342"/>
              <a:gd name="connsiteY45" fmla="*/ 1704835 h 2003357"/>
              <a:gd name="connsiteX46" fmla="*/ 49161 w 2969342"/>
              <a:gd name="connsiteY46" fmla="*/ 1695003 h 2003357"/>
              <a:gd name="connsiteX47" fmla="*/ 29496 w 2969342"/>
              <a:gd name="connsiteY47" fmla="*/ 1419700 h 2003357"/>
              <a:gd name="connsiteX48" fmla="*/ 19664 w 2969342"/>
              <a:gd name="connsiteY48" fmla="*/ 1321377 h 2003357"/>
              <a:gd name="connsiteX49" fmla="*/ 29496 w 2969342"/>
              <a:gd name="connsiteY49" fmla="*/ 898590 h 200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69342" h="2003357">
                <a:moveTo>
                  <a:pt x="29496" y="898590"/>
                </a:moveTo>
                <a:cubicBezTo>
                  <a:pt x="26219" y="875648"/>
                  <a:pt x="23810" y="852565"/>
                  <a:pt x="19664" y="829764"/>
                </a:cubicBezTo>
                <a:cubicBezTo>
                  <a:pt x="14726" y="802603"/>
                  <a:pt x="8424" y="786210"/>
                  <a:pt x="0" y="760938"/>
                </a:cubicBezTo>
                <a:cubicBezTo>
                  <a:pt x="3277" y="665893"/>
                  <a:pt x="4079" y="570730"/>
                  <a:pt x="9832" y="475803"/>
                </a:cubicBezTo>
                <a:cubicBezTo>
                  <a:pt x="10649" y="462315"/>
                  <a:pt x="17247" y="449769"/>
                  <a:pt x="19664" y="436474"/>
                </a:cubicBezTo>
                <a:cubicBezTo>
                  <a:pt x="23810" y="413673"/>
                  <a:pt x="24951" y="390373"/>
                  <a:pt x="29496" y="367648"/>
                </a:cubicBezTo>
                <a:cubicBezTo>
                  <a:pt x="31529" y="357485"/>
                  <a:pt x="32000" y="345480"/>
                  <a:pt x="39329" y="338151"/>
                </a:cubicBezTo>
                <a:cubicBezTo>
                  <a:pt x="46657" y="330823"/>
                  <a:pt x="58993" y="331596"/>
                  <a:pt x="68825" y="328319"/>
                </a:cubicBezTo>
                <a:cubicBezTo>
                  <a:pt x="75380" y="318487"/>
                  <a:pt x="79262" y="306204"/>
                  <a:pt x="88490" y="298822"/>
                </a:cubicBezTo>
                <a:cubicBezTo>
                  <a:pt x="101246" y="288617"/>
                  <a:pt x="176343" y="279285"/>
                  <a:pt x="176980" y="279158"/>
                </a:cubicBezTo>
                <a:cubicBezTo>
                  <a:pt x="190231" y="276508"/>
                  <a:pt x="202842" y="270447"/>
                  <a:pt x="216309" y="269325"/>
                </a:cubicBezTo>
                <a:cubicBezTo>
                  <a:pt x="281712" y="263875"/>
                  <a:pt x="347406" y="262770"/>
                  <a:pt x="412954" y="259493"/>
                </a:cubicBezTo>
                <a:cubicBezTo>
                  <a:pt x="498196" y="238183"/>
                  <a:pt x="472798" y="240367"/>
                  <a:pt x="619432" y="259493"/>
                </a:cubicBezTo>
                <a:cubicBezTo>
                  <a:pt x="639986" y="262174"/>
                  <a:pt x="678425" y="279158"/>
                  <a:pt x="678425" y="279158"/>
                </a:cubicBezTo>
                <a:cubicBezTo>
                  <a:pt x="789857" y="275880"/>
                  <a:pt x="901404" y="275342"/>
                  <a:pt x="1012722" y="269325"/>
                </a:cubicBezTo>
                <a:cubicBezTo>
                  <a:pt x="1048323" y="267401"/>
                  <a:pt x="1042670" y="258140"/>
                  <a:pt x="1052051" y="229996"/>
                </a:cubicBezTo>
                <a:cubicBezTo>
                  <a:pt x="1056786" y="187380"/>
                  <a:pt x="1061906" y="126656"/>
                  <a:pt x="1071716" y="82513"/>
                </a:cubicBezTo>
                <a:cubicBezTo>
                  <a:pt x="1073964" y="72396"/>
                  <a:pt x="1075074" y="61109"/>
                  <a:pt x="1081548" y="53016"/>
                </a:cubicBezTo>
                <a:cubicBezTo>
                  <a:pt x="1088930" y="43788"/>
                  <a:pt x="1100246" y="38150"/>
                  <a:pt x="1111045" y="33351"/>
                </a:cubicBezTo>
                <a:cubicBezTo>
                  <a:pt x="1151867" y="15208"/>
                  <a:pt x="1177145" y="12265"/>
                  <a:pt x="1219200" y="3854"/>
                </a:cubicBezTo>
                <a:lnTo>
                  <a:pt x="1533832" y="13687"/>
                </a:lnTo>
                <a:cubicBezTo>
                  <a:pt x="1573257" y="15479"/>
                  <a:pt x="1612354" y="23519"/>
                  <a:pt x="1651819" y="23519"/>
                </a:cubicBezTo>
                <a:cubicBezTo>
                  <a:pt x="1792786" y="23519"/>
                  <a:pt x="1933677" y="16964"/>
                  <a:pt x="2074606" y="13687"/>
                </a:cubicBezTo>
                <a:cubicBezTo>
                  <a:pt x="2117212" y="10409"/>
                  <a:pt x="2159693" y="3854"/>
                  <a:pt x="2202425" y="3854"/>
                </a:cubicBezTo>
                <a:cubicBezTo>
                  <a:pt x="2743996" y="3854"/>
                  <a:pt x="2606094" y="-12922"/>
                  <a:pt x="2861187" y="23519"/>
                </a:cubicBezTo>
                <a:cubicBezTo>
                  <a:pt x="2931390" y="46921"/>
                  <a:pt x="2902933" y="31686"/>
                  <a:pt x="2949677" y="62848"/>
                </a:cubicBezTo>
                <a:cubicBezTo>
                  <a:pt x="2952954" y="200500"/>
                  <a:pt x="2954006" y="338222"/>
                  <a:pt x="2959509" y="475803"/>
                </a:cubicBezTo>
                <a:cubicBezTo>
                  <a:pt x="2960565" y="502205"/>
                  <a:pt x="2969342" y="528038"/>
                  <a:pt x="2969342" y="554461"/>
                </a:cubicBezTo>
                <a:cubicBezTo>
                  <a:pt x="2969342" y="935977"/>
                  <a:pt x="2962480" y="1060290"/>
                  <a:pt x="2949677" y="1380371"/>
                </a:cubicBezTo>
                <a:cubicBezTo>
                  <a:pt x="2946400" y="1550797"/>
                  <a:pt x="2945929" y="1721299"/>
                  <a:pt x="2939845" y="1891648"/>
                </a:cubicBezTo>
                <a:cubicBezTo>
                  <a:pt x="2939380" y="1904673"/>
                  <a:pt x="2912203" y="1989353"/>
                  <a:pt x="2910348" y="1989971"/>
                </a:cubicBezTo>
                <a:lnTo>
                  <a:pt x="2880851" y="1999803"/>
                </a:lnTo>
                <a:cubicBezTo>
                  <a:pt x="2650075" y="1974162"/>
                  <a:pt x="2728084" y="1980138"/>
                  <a:pt x="2310580" y="1980138"/>
                </a:cubicBezTo>
                <a:cubicBezTo>
                  <a:pt x="2084414" y="1980138"/>
                  <a:pt x="1858296" y="1986693"/>
                  <a:pt x="1632154" y="1989971"/>
                </a:cubicBezTo>
                <a:cubicBezTo>
                  <a:pt x="1609212" y="1993248"/>
                  <a:pt x="1586504" y="1999803"/>
                  <a:pt x="1563329" y="1999803"/>
                </a:cubicBezTo>
                <a:cubicBezTo>
                  <a:pt x="1184813" y="1999803"/>
                  <a:pt x="1279183" y="2015734"/>
                  <a:pt x="1101212" y="1980138"/>
                </a:cubicBezTo>
                <a:cubicBezTo>
                  <a:pt x="1054469" y="1948976"/>
                  <a:pt x="1075453" y="1971684"/>
                  <a:pt x="1052051" y="1901480"/>
                </a:cubicBezTo>
                <a:lnTo>
                  <a:pt x="1042219" y="1871984"/>
                </a:lnTo>
                <a:cubicBezTo>
                  <a:pt x="1038942" y="1845764"/>
                  <a:pt x="1037924" y="1819162"/>
                  <a:pt x="1032387" y="1793325"/>
                </a:cubicBezTo>
                <a:cubicBezTo>
                  <a:pt x="1028044" y="1773057"/>
                  <a:pt x="1029969" y="1745830"/>
                  <a:pt x="1012722" y="1734332"/>
                </a:cubicBezTo>
                <a:cubicBezTo>
                  <a:pt x="1002890" y="1727777"/>
                  <a:pt x="993794" y="1719952"/>
                  <a:pt x="983225" y="1714667"/>
                </a:cubicBezTo>
                <a:cubicBezTo>
                  <a:pt x="947792" y="1696950"/>
                  <a:pt x="883601" y="1697822"/>
                  <a:pt x="855406" y="1695003"/>
                </a:cubicBezTo>
                <a:cubicBezTo>
                  <a:pt x="809522" y="1698280"/>
                  <a:pt x="763717" y="1702959"/>
                  <a:pt x="717754" y="1704835"/>
                </a:cubicBezTo>
                <a:lnTo>
                  <a:pt x="314632" y="1724500"/>
                </a:lnTo>
                <a:cubicBezTo>
                  <a:pt x="268748" y="1721222"/>
                  <a:pt x="222666" y="1720042"/>
                  <a:pt x="176980" y="1714667"/>
                </a:cubicBezTo>
                <a:cubicBezTo>
                  <a:pt x="166687" y="1713456"/>
                  <a:pt x="157727" y="1706411"/>
                  <a:pt x="147483" y="1704835"/>
                </a:cubicBezTo>
                <a:cubicBezTo>
                  <a:pt x="114929" y="1699827"/>
                  <a:pt x="81935" y="1698280"/>
                  <a:pt x="49161" y="1695003"/>
                </a:cubicBezTo>
                <a:cubicBezTo>
                  <a:pt x="12729" y="1585703"/>
                  <a:pt x="45043" y="1691761"/>
                  <a:pt x="29496" y="1419700"/>
                </a:cubicBezTo>
                <a:cubicBezTo>
                  <a:pt x="27617" y="1386816"/>
                  <a:pt x="22941" y="1354151"/>
                  <a:pt x="19664" y="1321377"/>
                </a:cubicBezTo>
                <a:lnTo>
                  <a:pt x="29496" y="898590"/>
                </a:lnTo>
                <a:close/>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9E847B56-87E2-394F-9F46-043DAB0B7D10}"/>
              </a:ext>
            </a:extLst>
          </p:cNvPr>
          <p:cNvCxnSpPr>
            <a:cxnSpLocks/>
            <a:stCxn id="11" idx="2"/>
            <a:endCxn id="16" idx="2"/>
          </p:cNvCxnSpPr>
          <p:nvPr/>
        </p:nvCxnSpPr>
        <p:spPr>
          <a:xfrm flipH="1">
            <a:off x="4601467" y="4317118"/>
            <a:ext cx="1004201" cy="785825"/>
          </a:xfrm>
          <a:prstGeom prst="straightConnector1">
            <a:avLst/>
          </a:prstGeom>
          <a:ln w="3810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895BB83-8692-5E4F-88F5-E18357E24C85}"/>
              </a:ext>
            </a:extLst>
          </p:cNvPr>
          <p:cNvCxnSpPr>
            <a:cxnSpLocks/>
            <a:stCxn id="12" idx="2"/>
            <a:endCxn id="19" idx="12"/>
          </p:cNvCxnSpPr>
          <p:nvPr/>
        </p:nvCxnSpPr>
        <p:spPr>
          <a:xfrm>
            <a:off x="3757200" y="4267184"/>
            <a:ext cx="8555" cy="825926"/>
          </a:xfrm>
          <a:prstGeom prst="straightConnector1">
            <a:avLst/>
          </a:prstGeom>
          <a:ln w="38100">
            <a:solidFill>
              <a:srgbClr val="00B05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8558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1" grpId="0"/>
      <p:bldP spid="12" grpId="0"/>
      <p:bldP spid="16" grpId="0" animBg="1"/>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type="subTitle"/>
              </p:nvPr>
            </p:nvSpPr>
            <p:spPr>
              <a:xfrm>
                <a:off x="504000" y="2000250"/>
                <a:ext cx="9071640" cy="5114925"/>
              </a:xfrm>
            </p:spPr>
            <p:txBody>
              <a:bodyPr/>
              <a:lstStyle/>
              <a:p>
                <a:pPr/>
                <a14:m>
                  <m:oMathPara xmlns:m="http://schemas.openxmlformats.org/officeDocument/2006/math">
                    <m:oMathParaPr>
                      <m:jc m:val="centerGroup"/>
                    </m:oMathParaPr>
                    <m:oMath xmlns:m="http://schemas.openxmlformats.org/officeDocument/2006/math">
                      <m:r>
                        <a:rPr lang="ro-RO" sz="2800" b="0" i="1" smtClean="0">
                          <a:latin typeface="Cambria Math" panose="02040503050406030204" pitchFamily="18" charset="0"/>
                        </a:rPr>
                        <m:t>𝑃</m:t>
                      </m:r>
                      <m:d>
                        <m:dPr>
                          <m:endChr m:val="|"/>
                          <m:ctrlPr>
                            <a:rPr lang="ro-RO" sz="2800" b="0" i="1" smtClean="0">
                              <a:latin typeface="Cambria Math" panose="02040503050406030204" pitchFamily="18" charset="0"/>
                            </a:rPr>
                          </m:ctrlPr>
                        </m:dPr>
                        <m:e>
                          <m:r>
                            <a:rPr lang="ro-RO" sz="2800" b="0" i="1" smtClean="0">
                              <a:latin typeface="Cambria Math" panose="02040503050406030204" pitchFamily="18" charset="0"/>
                            </a:rPr>
                            <m:t>𝑌</m:t>
                          </m:r>
                          <m:r>
                            <a:rPr lang="ro-RO" sz="2800" b="0" i="1" smtClean="0">
                              <a:latin typeface="Cambria Math" panose="02040503050406030204" pitchFamily="18" charset="0"/>
                            </a:rPr>
                            <m:t>=</m:t>
                          </m:r>
                          <m:r>
                            <a:rPr lang="ro-RO" sz="2800" b="0" i="1" smtClean="0">
                              <a:latin typeface="Cambria Math" panose="02040503050406030204" pitchFamily="18" charset="0"/>
                            </a:rPr>
                            <m:t>𝑦</m:t>
                          </m:r>
                          <m:r>
                            <a:rPr lang="ro-RO" sz="2800" b="0" i="1" smtClean="0">
                              <a:latin typeface="Cambria Math" panose="02040503050406030204" pitchFamily="18" charset="0"/>
                            </a:rPr>
                            <m:t> </m:t>
                          </m:r>
                        </m:e>
                      </m:d>
                      <m:r>
                        <a:rPr lang="ro-RO" sz="2800" b="0" i="1" smtClean="0">
                          <a:latin typeface="Cambria Math" panose="02040503050406030204" pitchFamily="18" charset="0"/>
                        </a:rPr>
                        <m:t> </m:t>
                      </m:r>
                      <m:r>
                        <a:rPr lang="ro-RO" sz="2800" b="0" i="1" smtClean="0">
                          <a:latin typeface="Cambria Math" panose="02040503050406030204" pitchFamily="18" charset="0"/>
                        </a:rPr>
                        <m:t>𝑋</m:t>
                      </m:r>
                      <m:r>
                        <a:rPr lang="ro-RO" sz="2800" b="0" i="1" smtClean="0">
                          <a:latin typeface="Cambria Math" panose="02040503050406030204" pitchFamily="18" charset="0"/>
                        </a:rPr>
                        <m:t>=</m:t>
                      </m:r>
                      <m:r>
                        <a:rPr lang="ro-RO" sz="2800" b="0" i="1" smtClean="0">
                          <a:latin typeface="Cambria Math" panose="02040503050406030204" pitchFamily="18" charset="0"/>
                        </a:rPr>
                        <m:t>𝑥</m:t>
                      </m:r>
                      <m:r>
                        <a:rPr lang="ro-RO" sz="2800" b="0" i="1" smtClean="0">
                          <a:latin typeface="Cambria Math" panose="02040503050406030204" pitchFamily="18" charset="0"/>
                        </a:rPr>
                        <m:t>)</m:t>
                      </m:r>
                    </m:oMath>
                  </m:oMathPara>
                </a14:m>
                <a:endParaRPr lang="en-US" sz="2800" dirty="0"/>
              </a:p>
              <a:p>
                <a:endParaRPr lang="en-US" sz="2800" dirty="0"/>
              </a:p>
              <a:p>
                <a:pPr marL="457200" indent="-457200">
                  <a:buFont typeface="Arial" panose="020B0604020202020204" pitchFamily="34" charset="0"/>
                  <a:buChar char="•"/>
                </a:pPr>
                <a:r>
                  <a:rPr lang="en-US" sz="2800" dirty="0"/>
                  <a:t>What do you believe about </a:t>
                </a:r>
                <a14:m>
                  <m:oMath xmlns:m="http://schemas.openxmlformats.org/officeDocument/2006/math">
                    <m:r>
                      <a:rPr lang="ro-RO" sz="2800" i="1">
                        <a:latin typeface="Cambria Math" panose="02040503050406030204" pitchFamily="18" charset="0"/>
                      </a:rPr>
                      <m:t>𝑌</m:t>
                    </m:r>
                    <m:r>
                      <a:rPr lang="ro-RO" sz="2800" i="1">
                        <a:latin typeface="Cambria Math" panose="02040503050406030204" pitchFamily="18" charset="0"/>
                      </a:rPr>
                      <m:t>=</m:t>
                    </m:r>
                    <m:r>
                      <a:rPr lang="ro-RO" sz="2800" i="1">
                        <a:latin typeface="Cambria Math" panose="02040503050406030204" pitchFamily="18" charset="0"/>
                      </a:rPr>
                      <m:t>𝑦</m:t>
                    </m:r>
                  </m:oMath>
                </a14:m>
                <a:r>
                  <a:rPr lang="en-US" sz="2800" dirty="0"/>
                  <a:t>, if I tell you </a:t>
                </a:r>
                <a14:m>
                  <m:oMath xmlns:m="http://schemas.openxmlformats.org/officeDocument/2006/math">
                    <m:r>
                      <a:rPr lang="ro-RO" sz="2800" i="1">
                        <a:latin typeface="Cambria Math" panose="02040503050406030204" pitchFamily="18" charset="0"/>
                      </a:rPr>
                      <m:t>𝑋</m:t>
                    </m:r>
                    <m:r>
                      <a:rPr lang="ro-RO" sz="2800" i="1">
                        <a:latin typeface="Cambria Math" panose="02040503050406030204" pitchFamily="18" charset="0"/>
                      </a:rPr>
                      <m:t>=</m:t>
                    </m:r>
                    <m:r>
                      <a:rPr lang="ro-RO" sz="2800" i="1">
                        <a:latin typeface="Cambria Math" panose="02040503050406030204" pitchFamily="18" charset="0"/>
                      </a:rPr>
                      <m:t>𝑥</m:t>
                    </m:r>
                  </m:oMath>
                </a14:m>
                <a:r>
                  <a:rPr lang="en-US" sz="2800" dirty="0"/>
                  <a: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P(Novak Djokovic will win Roland Garros next year)?</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What if I tell you:</a:t>
                </a:r>
              </a:p>
              <a:p>
                <a:pPr marL="457200" lvl="1" indent="-457200">
                  <a:buFont typeface="Wingdings" pitchFamily="2" charset="2"/>
                  <a:buChar char="Ø"/>
                </a:pPr>
                <a:r>
                  <a:rPr lang="en-US" sz="2400" dirty="0"/>
                  <a:t>In 2021, Novak Djokovic won Roland Garros</a:t>
                </a:r>
              </a:p>
              <a:p>
                <a:pPr marL="457200" lvl="1" indent="-457200">
                  <a:buFont typeface="Wingdings" pitchFamily="2" charset="2"/>
                  <a:buChar char="Ø"/>
                </a:pPr>
                <a:r>
                  <a:rPr lang="en-US" sz="2400" dirty="0"/>
                  <a:t>Novak Djokovic lost four Roland Garros finals</a:t>
                </a:r>
              </a:p>
              <a:p>
                <a:pPr marL="457200" lvl="1" indent="-457200">
                  <a:buFont typeface="Wingdings" pitchFamily="2" charset="2"/>
                  <a:buChar char="Ø"/>
                </a:pPr>
                <a:r>
                  <a:rPr lang="en-US" sz="2400" dirty="0"/>
                  <a:t>Novak Djokovic is on 1</a:t>
                </a:r>
                <a:r>
                  <a:rPr lang="en-US" sz="2400" baseline="30000" dirty="0"/>
                  <a:t>st</a:t>
                </a:r>
                <a:r>
                  <a:rPr lang="en-US" sz="2400" dirty="0"/>
                  <a:t> place in the ATP ranking</a:t>
                </a:r>
              </a:p>
              <a:p>
                <a:pPr lvl="1"/>
                <a:endParaRPr lang="en-US" sz="2800" dirty="0"/>
              </a:p>
            </p:txBody>
          </p:sp>
        </mc:Choice>
        <mc:Fallback>
          <p:sp>
            <p:nvSpPr>
              <p:cNvPr id="3" name="Content Placeholder 2"/>
              <p:cNvSpPr>
                <a:spLocks noGrp="1" noRot="1" noChangeAspect="1" noMove="1" noResize="1" noEditPoints="1" noAdjustHandles="1" noChangeArrowheads="1" noChangeShapeType="1" noTextEdit="1"/>
              </p:cNvSpPr>
              <p:nvPr>
                <p:ph type="subTitle"/>
              </p:nvPr>
            </p:nvSpPr>
            <p:spPr>
              <a:xfrm>
                <a:off x="504000" y="2000250"/>
                <a:ext cx="9071640" cy="5114925"/>
              </a:xfrm>
              <a:blipFill>
                <a:blip r:embed="rId2"/>
                <a:stretch>
                  <a:fillRect l="-2095"/>
                </a:stretch>
              </a:blipFill>
            </p:spPr>
            <p:txBody>
              <a:bodyPr/>
              <a:lstStyle/>
              <a:p>
                <a:r>
                  <a:rPr lang="en-US">
                    <a:noFill/>
                  </a:rPr>
                  <a:t> </a:t>
                </a:r>
              </a:p>
            </p:txBody>
          </p:sp>
        </mc:Fallback>
      </mc:AlternateContent>
      <p:sp>
        <p:nvSpPr>
          <p:cNvPr id="2" name="Title 1"/>
          <p:cNvSpPr>
            <a:spLocks noGrp="1"/>
          </p:cNvSpPr>
          <p:nvPr>
            <p:ph type="title"/>
          </p:nvPr>
        </p:nvSpPr>
        <p:spPr>
          <a:xfrm>
            <a:off x="228600" y="301320"/>
            <a:ext cx="9658349" cy="1262160"/>
          </a:xfrm>
        </p:spPr>
        <p:txBody>
          <a:bodyPr/>
          <a:lstStyle/>
          <a:p>
            <a:pPr algn="ctr"/>
            <a:r>
              <a:rPr lang="en-US" dirty="0"/>
              <a:t>Conditional Probabilities (recap)</a:t>
            </a:r>
          </a:p>
        </p:txBody>
      </p:sp>
    </p:spTree>
    <p:extLst>
      <p:ext uri="{BB962C8B-B14F-4D97-AF65-F5344CB8AC3E}">
        <p14:creationId xmlns:p14="http://schemas.microsoft.com/office/powerpoint/2010/main" val="3525226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375412" y="1414463"/>
                <a:ext cx="9071640" cy="6000750"/>
              </a:xfrm>
            </p:spPr>
            <p:txBody>
              <a:bodyPr/>
              <a:lstStyle/>
              <a:p>
                <a:pPr marL="342900" indent="-342900">
                  <a:spcBef>
                    <a:spcPts val="0"/>
                  </a:spcBef>
                  <a:buFont typeface="Arial" panose="020B0604020202020204" pitchFamily="34" charset="0"/>
                  <a:buChar char="•"/>
                </a:pPr>
                <a:r>
                  <a:rPr lang="en-US" sz="2400" dirty="0"/>
                  <a:t>P(A | B) = In worlds where B is true, </a:t>
                </a:r>
                <a:br>
                  <a:rPr lang="en-US" sz="2400" dirty="0"/>
                </a:br>
                <a:r>
                  <a:rPr lang="en-US" sz="2400" dirty="0"/>
                  <a:t>                fraction where A is true</a:t>
                </a:r>
              </a:p>
              <a:p>
                <a:pPr marL="342900" indent="-342900">
                  <a:spcBef>
                    <a:spcPts val="0"/>
                  </a:spcBef>
                  <a:buFont typeface="Arial" panose="020B0604020202020204" pitchFamily="34" charset="0"/>
                  <a:buChar char="•"/>
                </a:pPr>
                <a:endParaRPr lang="en-US" sz="2400" dirty="0"/>
              </a:p>
              <a:p>
                <a:pPr marL="342900" indent="-342900">
                  <a:spcBef>
                    <a:spcPts val="0"/>
                  </a:spcBef>
                  <a:buFont typeface="Arial" panose="020B0604020202020204" pitchFamily="34" charset="0"/>
                  <a:buChar char="•"/>
                </a:pPr>
                <a:r>
                  <a:rPr lang="en-US" sz="2400" dirty="0"/>
                  <a:t>Example:</a:t>
                </a:r>
              </a:p>
              <a:p>
                <a:pPr marL="342900" lvl="1" indent="-342900">
                  <a:spcBef>
                    <a:spcPts val="0"/>
                  </a:spcBef>
                  <a:buFont typeface="Wingdings" pitchFamily="2" charset="2"/>
                  <a:buChar char="Ø"/>
                </a:pPr>
                <a:r>
                  <a:rPr lang="en-US" sz="2400" dirty="0"/>
                  <a:t>H: “Have a headache”</a:t>
                </a:r>
              </a:p>
              <a:p>
                <a:pPr marL="342900" lvl="1" indent="-342900">
                  <a:spcBef>
                    <a:spcPts val="0"/>
                  </a:spcBef>
                  <a:buFont typeface="Wingdings" pitchFamily="2" charset="2"/>
                  <a:buChar char="Ø"/>
                </a:pPr>
                <a:r>
                  <a:rPr lang="en-US" sz="2400" dirty="0"/>
                  <a:t>F: “Have the flu”</a:t>
                </a:r>
              </a:p>
              <a:p>
                <a:pPr marL="342900" lvl="1" indent="-342900">
                  <a:spcBef>
                    <a:spcPts val="0"/>
                  </a:spcBef>
                  <a:buFont typeface="Arial" panose="020B0604020202020204" pitchFamily="34" charset="0"/>
                  <a:buChar char="•"/>
                </a:pPr>
                <a:endParaRPr lang="en-US" sz="2400" dirty="0"/>
              </a:p>
              <a:p>
                <a:pPr marL="342900" lvl="1" indent="-342900">
                  <a:spcBef>
                    <a:spcPts val="0"/>
                  </a:spcBef>
                  <a:buFont typeface="Arial" panose="020B0604020202020204" pitchFamily="34" charset="0"/>
                  <a:buChar char="•"/>
                </a:pPr>
                <a14:m>
                  <m:oMath xmlns:m="http://schemas.openxmlformats.org/officeDocument/2006/math">
                    <m:r>
                      <a:rPr lang="ro-RO" sz="2400" b="0" i="1" smtClean="0">
                        <a:latin typeface="Cambria Math" panose="02040503050406030204" pitchFamily="18" charset="0"/>
                      </a:rPr>
                      <m:t>𝑃</m:t>
                    </m:r>
                    <m:d>
                      <m:dPr>
                        <m:ctrlPr>
                          <a:rPr lang="ro-RO" sz="2400" b="0" i="1" smtClean="0">
                            <a:latin typeface="Cambria Math" panose="02040503050406030204" pitchFamily="18" charset="0"/>
                          </a:rPr>
                        </m:ctrlPr>
                      </m:dPr>
                      <m:e>
                        <m:r>
                          <a:rPr lang="en-US" sz="2400" b="0" i="1" smtClean="0">
                            <a:latin typeface="Cambria Math" panose="02040503050406030204" pitchFamily="18" charset="0"/>
                          </a:rPr>
                          <m:t>𝐻</m:t>
                        </m:r>
                      </m:e>
                    </m:d>
                    <m:r>
                      <a:rPr lang="ro-RO" sz="2400" b="0" i="1" smtClean="0">
                        <a:latin typeface="Cambria Math" panose="02040503050406030204" pitchFamily="18" charset="0"/>
                      </a:rPr>
                      <m:t>=</m:t>
                    </m:r>
                    <m:f>
                      <m:fPr>
                        <m:ctrlPr>
                          <a:rPr lang="ro-RO" sz="2400" b="0" i="1" smtClean="0">
                            <a:latin typeface="Cambria Math" panose="02040503050406030204" pitchFamily="18" charset="0"/>
                          </a:rPr>
                        </m:ctrlPr>
                      </m:fPr>
                      <m:num>
                        <m:r>
                          <a:rPr lang="ro-RO" sz="2400" b="0" i="1" smtClean="0">
                            <a:latin typeface="Cambria Math" panose="02040503050406030204" pitchFamily="18" charset="0"/>
                          </a:rPr>
                          <m:t>1</m:t>
                        </m:r>
                      </m:num>
                      <m:den>
                        <m:r>
                          <a:rPr lang="ro-RO" sz="2400" b="0" i="1" smtClean="0">
                            <a:latin typeface="Cambria Math" panose="02040503050406030204" pitchFamily="18" charset="0"/>
                          </a:rPr>
                          <m:t>10</m:t>
                        </m:r>
                      </m:den>
                    </m:f>
                  </m:oMath>
                </a14:m>
                <a:endParaRPr lang="en-US" sz="2400" dirty="0"/>
              </a:p>
              <a:p>
                <a:pPr marL="342900" lvl="1" indent="-342900">
                  <a:spcBef>
                    <a:spcPts val="0"/>
                  </a:spcBef>
                  <a:buFont typeface="Arial" panose="020B0604020202020204" pitchFamily="34" charset="0"/>
                  <a:buChar char="•"/>
                </a:pPr>
                <a:endParaRPr lang="en-US" sz="1000" dirty="0"/>
              </a:p>
              <a:p>
                <a:pPr marL="342900" lvl="1" indent="-342900">
                  <a:spcBef>
                    <a:spcPts val="0"/>
                  </a:spcBef>
                  <a:buFont typeface="Arial" panose="020B0604020202020204" pitchFamily="34" charset="0"/>
                  <a:buChar char="•"/>
                </a:pPr>
                <a14:m>
                  <m:oMath xmlns:m="http://schemas.openxmlformats.org/officeDocument/2006/math">
                    <m:r>
                      <a:rPr lang="ro-RO" sz="2400" i="1">
                        <a:latin typeface="Cambria Math" panose="02040503050406030204" pitchFamily="18" charset="0"/>
                      </a:rPr>
                      <m:t>𝑃</m:t>
                    </m:r>
                    <m:d>
                      <m:dPr>
                        <m:ctrlPr>
                          <a:rPr lang="ro-RO" sz="2400" i="1">
                            <a:latin typeface="Cambria Math" panose="02040503050406030204" pitchFamily="18" charset="0"/>
                          </a:rPr>
                        </m:ctrlPr>
                      </m:dPr>
                      <m:e>
                        <m:r>
                          <a:rPr lang="en-US" sz="2400" b="0" i="1" smtClean="0">
                            <a:latin typeface="Cambria Math" panose="02040503050406030204" pitchFamily="18" charset="0"/>
                          </a:rPr>
                          <m:t>𝐹</m:t>
                        </m:r>
                      </m:e>
                    </m:d>
                    <m:r>
                      <a:rPr lang="ro-RO" sz="2400" i="1">
                        <a:latin typeface="Cambria Math" panose="02040503050406030204" pitchFamily="18" charset="0"/>
                      </a:rPr>
                      <m:t>=</m:t>
                    </m:r>
                    <m:f>
                      <m:fPr>
                        <m:ctrlPr>
                          <a:rPr lang="ro-RO" sz="2400" i="1">
                            <a:latin typeface="Cambria Math" panose="02040503050406030204" pitchFamily="18" charset="0"/>
                          </a:rPr>
                        </m:ctrlPr>
                      </m:fPr>
                      <m:num>
                        <m:r>
                          <a:rPr lang="ro-RO" sz="2400" i="1">
                            <a:latin typeface="Cambria Math" panose="02040503050406030204" pitchFamily="18" charset="0"/>
                          </a:rPr>
                          <m:t>1</m:t>
                        </m:r>
                      </m:num>
                      <m:den>
                        <m:r>
                          <a:rPr lang="ro-RO" sz="2400" b="0" i="1" smtClean="0">
                            <a:latin typeface="Cambria Math" panose="02040503050406030204" pitchFamily="18" charset="0"/>
                          </a:rPr>
                          <m:t>4</m:t>
                        </m:r>
                        <m:r>
                          <a:rPr lang="ro-RO" sz="2400" i="1">
                            <a:latin typeface="Cambria Math" panose="02040503050406030204" pitchFamily="18" charset="0"/>
                          </a:rPr>
                          <m:t>0</m:t>
                        </m:r>
                      </m:den>
                    </m:f>
                  </m:oMath>
                </a14:m>
                <a:endParaRPr lang="en-US" sz="2400" dirty="0"/>
              </a:p>
              <a:p>
                <a:pPr marL="342900" lvl="1" indent="-342900">
                  <a:spcBef>
                    <a:spcPts val="0"/>
                  </a:spcBef>
                  <a:buFont typeface="Arial" panose="020B0604020202020204" pitchFamily="34" charset="0"/>
                  <a:buChar char="•"/>
                </a:pPr>
                <a:endParaRPr lang="en-US" sz="1000" dirty="0"/>
              </a:p>
              <a:p>
                <a:pPr marL="342900" lvl="1" indent="-342900">
                  <a:spcBef>
                    <a:spcPts val="0"/>
                  </a:spcBef>
                  <a:buFont typeface="Arial" panose="020B0604020202020204" pitchFamily="34" charset="0"/>
                  <a:buChar char="•"/>
                </a:pPr>
                <a14:m>
                  <m:oMath xmlns:m="http://schemas.openxmlformats.org/officeDocument/2006/math">
                    <m:r>
                      <a:rPr lang="ro-RO" sz="2400" i="1">
                        <a:latin typeface="Cambria Math" panose="02040503050406030204" pitchFamily="18" charset="0"/>
                      </a:rPr>
                      <m:t>𝑃</m:t>
                    </m:r>
                    <m:d>
                      <m:dPr>
                        <m:ctrlPr>
                          <a:rPr lang="ro-RO" sz="2400" i="1">
                            <a:latin typeface="Cambria Math" panose="02040503050406030204" pitchFamily="18" charset="0"/>
                          </a:rPr>
                        </m:ctrlPr>
                      </m:dPr>
                      <m:e>
                        <m:r>
                          <a:rPr lang="en-US" sz="2400" b="0" i="1" smtClean="0">
                            <a:latin typeface="Cambria Math" panose="02040503050406030204" pitchFamily="18" charset="0"/>
                          </a:rPr>
                          <m:t>𝐻</m:t>
                        </m:r>
                        <m:r>
                          <a:rPr lang="ro-RO" sz="2400" b="0" i="1" smtClean="0">
                            <a:latin typeface="Cambria Math" panose="02040503050406030204" pitchFamily="18" charset="0"/>
                          </a:rPr>
                          <m:t> | </m:t>
                        </m:r>
                        <m:r>
                          <a:rPr lang="en-US" sz="2400" b="0" i="1" smtClean="0">
                            <a:latin typeface="Cambria Math" panose="02040503050406030204" pitchFamily="18" charset="0"/>
                          </a:rPr>
                          <m:t>𝐹</m:t>
                        </m:r>
                      </m:e>
                    </m:d>
                    <m:r>
                      <a:rPr lang="ro-RO" sz="2400" i="1">
                        <a:latin typeface="Cambria Math" panose="02040503050406030204" pitchFamily="18" charset="0"/>
                      </a:rPr>
                      <m:t>=</m:t>
                    </m:r>
                    <m:f>
                      <m:fPr>
                        <m:ctrlPr>
                          <a:rPr lang="ro-RO" sz="2400" i="1">
                            <a:latin typeface="Cambria Math" panose="02040503050406030204" pitchFamily="18" charset="0"/>
                          </a:rPr>
                        </m:ctrlPr>
                      </m:fPr>
                      <m:num>
                        <m:r>
                          <a:rPr lang="ro-RO" sz="2400" i="1">
                            <a:latin typeface="Cambria Math" panose="02040503050406030204" pitchFamily="18" charset="0"/>
                          </a:rPr>
                          <m:t>1</m:t>
                        </m:r>
                      </m:num>
                      <m:den>
                        <m:r>
                          <a:rPr lang="ro-RO" sz="2400" b="0" i="1" smtClean="0">
                            <a:latin typeface="Cambria Math" panose="02040503050406030204" pitchFamily="18" charset="0"/>
                          </a:rPr>
                          <m:t>2</m:t>
                        </m:r>
                      </m:den>
                    </m:f>
                  </m:oMath>
                </a14:m>
                <a:endParaRPr lang="en-US" sz="2400" dirty="0"/>
              </a:p>
              <a:p>
                <a:pPr marL="342900" lvl="1" indent="-342900">
                  <a:spcBef>
                    <a:spcPts val="0"/>
                  </a:spcBef>
                  <a:buFont typeface="Arial" panose="020B0604020202020204" pitchFamily="34" charset="0"/>
                  <a:buChar char="•"/>
                </a:pPr>
                <a:endParaRPr lang="en-US" sz="2400" dirty="0"/>
              </a:p>
              <a:p>
                <a:pPr marL="342900" indent="-342900">
                  <a:spcBef>
                    <a:spcPts val="0"/>
                  </a:spcBef>
                  <a:buFont typeface="Arial" panose="020B0604020202020204" pitchFamily="34" charset="0"/>
                  <a:buChar char="•"/>
                </a:pPr>
                <a:r>
                  <a:rPr lang="en-US" sz="2400" dirty="0"/>
                  <a:t>Headaches are rare and flu is even more rare, but if you have the flu, there is a 50-50 chance you will have a headache</a:t>
                </a:r>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375412" y="1414463"/>
                <a:ext cx="9071640" cy="6000750"/>
              </a:xfrm>
              <a:blipFill>
                <a:blip r:embed="rId2"/>
                <a:stretch>
                  <a:fillRect l="-1958"/>
                </a:stretch>
              </a:blipFill>
            </p:spPr>
            <p:txBody>
              <a:bodyPr/>
              <a:lstStyle/>
              <a:p>
                <a:r>
                  <a:rPr lang="ro-RO">
                    <a:noFill/>
                  </a:rPr>
                  <a:t> </a:t>
                </a:r>
              </a:p>
            </p:txBody>
          </p:sp>
        </mc:Fallback>
      </mc:AlternateContent>
      <p:sp>
        <p:nvSpPr>
          <p:cNvPr id="10" name="Title 1">
            <a:extLst>
              <a:ext uri="{FF2B5EF4-FFF2-40B4-BE49-F238E27FC236}">
                <a16:creationId xmlns:a16="http://schemas.microsoft.com/office/drawing/2014/main" id="{94C1E1E5-6A55-0E48-A964-788427C46C35}"/>
              </a:ext>
            </a:extLst>
          </p:cNvPr>
          <p:cNvSpPr txBox="1">
            <a:spLocks/>
          </p:cNvSpPr>
          <p:nvPr/>
        </p:nvSpPr>
        <p:spPr>
          <a:xfrm>
            <a:off x="228600" y="301321"/>
            <a:ext cx="9658349" cy="1262160"/>
          </a:xfrm>
          <a:prstGeom prst="rect">
            <a:avLst/>
          </a:prstGeom>
        </p:spPr>
        <p:txBody>
          <a:bodyPr lIns="0" tIns="0" rIns="0" bIns="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Conditional Probabilities (recap)</a:t>
            </a:r>
          </a:p>
        </p:txBody>
      </p:sp>
      <p:sp>
        <p:nvSpPr>
          <p:cNvPr id="11" name="Rectangle 10">
            <a:extLst>
              <a:ext uri="{FF2B5EF4-FFF2-40B4-BE49-F238E27FC236}">
                <a16:creationId xmlns:a16="http://schemas.microsoft.com/office/drawing/2014/main" id="{4266E995-697D-0642-8777-053BEF552F89}"/>
              </a:ext>
            </a:extLst>
          </p:cNvPr>
          <p:cNvSpPr/>
          <p:nvPr/>
        </p:nvSpPr>
        <p:spPr>
          <a:xfrm>
            <a:off x="5671873" y="2766349"/>
            <a:ext cx="3657600" cy="2905246"/>
          </a:xfrm>
          <a:prstGeom prst="rect">
            <a:avLst/>
          </a:prstGeom>
          <a:solidFill>
            <a:schemeClr val="tx1">
              <a:alpha val="1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B3854175-DF9E-A24E-B147-3F175652EBE1}"/>
              </a:ext>
            </a:extLst>
          </p:cNvPr>
          <p:cNvSpPr/>
          <p:nvPr/>
        </p:nvSpPr>
        <p:spPr>
          <a:xfrm>
            <a:off x="6213645" y="3901494"/>
            <a:ext cx="2730330" cy="1112322"/>
          </a:xfrm>
          <a:prstGeom prst="rect">
            <a:avLst/>
          </a:prstGeom>
          <a:solidFill>
            <a:srgbClr val="0047FF">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H</a:t>
            </a:r>
          </a:p>
        </p:txBody>
      </p:sp>
      <p:sp>
        <p:nvSpPr>
          <p:cNvPr id="13" name="Rectangle 12">
            <a:extLst>
              <a:ext uri="{FF2B5EF4-FFF2-40B4-BE49-F238E27FC236}">
                <a16:creationId xmlns:a16="http://schemas.microsoft.com/office/drawing/2014/main" id="{46A3254F-1E2D-2240-A862-D897480257EC}"/>
              </a:ext>
            </a:extLst>
          </p:cNvPr>
          <p:cNvSpPr/>
          <p:nvPr/>
        </p:nvSpPr>
        <p:spPr>
          <a:xfrm>
            <a:off x="6443662" y="3243126"/>
            <a:ext cx="857250" cy="1316736"/>
          </a:xfrm>
          <a:prstGeom prst="rect">
            <a:avLst/>
          </a:prstGeom>
          <a:solidFill>
            <a:srgbClr val="FFFF00">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F</a:t>
            </a:r>
          </a:p>
        </p:txBody>
      </p:sp>
    </p:spTree>
    <p:extLst>
      <p:ext uri="{BB962C8B-B14F-4D97-AF65-F5344CB8AC3E}">
        <p14:creationId xmlns:p14="http://schemas.microsoft.com/office/powerpoint/2010/main" val="18580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300038" y="1563481"/>
                <a:ext cx="7615237" cy="3528473"/>
              </a:xfrm>
            </p:spPr>
            <p:txBody>
              <a:bodyPr/>
              <a:lstStyle/>
              <a:p>
                <a:pPr marL="457200" lvl="1" indent="0">
                  <a:buNone/>
                </a:pPr>
                <a14:m>
                  <m:oMathPara xmlns:m="http://schemas.openxmlformats.org/officeDocument/2006/math">
                    <m:oMathParaPr>
                      <m:jc m:val="centerGroup"/>
                    </m:oMathParaPr>
                    <m:oMath xmlns:m="http://schemas.openxmlformats.org/officeDocument/2006/math">
                      <m:r>
                        <a:rPr lang="ro-RO" sz="3200" b="0" i="1" smtClean="0">
                          <a:latin typeface="Cambria Math" panose="02040503050406030204" pitchFamily="18" charset="0"/>
                        </a:rPr>
                        <m:t>𝑃</m:t>
                      </m:r>
                      <m:d>
                        <m:dPr>
                          <m:endChr m:val="|"/>
                          <m:ctrlPr>
                            <a:rPr lang="ro-RO" sz="3200" b="0" i="1" smtClean="0">
                              <a:latin typeface="Cambria Math" panose="02040503050406030204" pitchFamily="18" charset="0"/>
                            </a:rPr>
                          </m:ctrlPr>
                        </m:dPr>
                        <m:e>
                          <m:r>
                            <a:rPr lang="ro-RO" sz="3200" b="0" i="1" smtClean="0">
                              <a:latin typeface="Cambria Math" panose="02040503050406030204" pitchFamily="18" charset="0"/>
                            </a:rPr>
                            <m:t>𝐵</m:t>
                          </m:r>
                          <m:r>
                            <a:rPr lang="ro-RO" sz="3200" b="0" i="1" smtClean="0">
                              <a:latin typeface="Cambria Math" panose="02040503050406030204" pitchFamily="18" charset="0"/>
                            </a:rPr>
                            <m:t> </m:t>
                          </m:r>
                        </m:e>
                      </m:d>
                      <m:r>
                        <a:rPr lang="ro-RO" sz="3200" b="0" i="1" smtClean="0">
                          <a:latin typeface="Cambria Math" panose="02040503050406030204" pitchFamily="18" charset="0"/>
                        </a:rPr>
                        <m:t> </m:t>
                      </m:r>
                      <m:r>
                        <a:rPr lang="ro-RO" sz="3200" b="0" i="1" smtClean="0">
                          <a:latin typeface="Cambria Math" panose="02040503050406030204" pitchFamily="18" charset="0"/>
                        </a:rPr>
                        <m:t>𝐴</m:t>
                      </m:r>
                      <m:r>
                        <a:rPr lang="ro-RO" sz="3200" b="0" i="1" smtClean="0">
                          <a:latin typeface="Cambria Math" panose="02040503050406030204" pitchFamily="18" charset="0"/>
                        </a:rPr>
                        <m:t>)=</m:t>
                      </m:r>
                      <m:f>
                        <m:fPr>
                          <m:ctrlPr>
                            <a:rPr lang="ro-RO" sz="3200" b="0" i="1" smtClean="0">
                              <a:latin typeface="Cambria Math" panose="02040503050406030204" pitchFamily="18" charset="0"/>
                            </a:rPr>
                          </m:ctrlPr>
                        </m:fPr>
                        <m:num>
                          <m:r>
                            <a:rPr lang="ro-RO" sz="3200" b="0" i="1" smtClean="0">
                              <a:latin typeface="Cambria Math" panose="02040503050406030204" pitchFamily="18" charset="0"/>
                            </a:rPr>
                            <m:t>𝑃</m:t>
                          </m:r>
                          <m:r>
                            <a:rPr lang="ro-RO" sz="3200" b="0" i="1" smtClean="0">
                              <a:latin typeface="Cambria Math" panose="02040503050406030204" pitchFamily="18" charset="0"/>
                            </a:rPr>
                            <m:t>(</m:t>
                          </m:r>
                          <m:r>
                            <a:rPr lang="ro-RO" sz="3200" b="0" i="1" smtClean="0">
                              <a:latin typeface="Cambria Math" panose="02040503050406030204" pitchFamily="18" charset="0"/>
                            </a:rPr>
                            <m:t>𝐴</m:t>
                          </m:r>
                          <m:r>
                            <a:rPr lang="ro-RO" sz="3200" b="0" i="1" smtClean="0">
                              <a:latin typeface="Cambria Math" panose="02040503050406030204" pitchFamily="18" charset="0"/>
                              <a:ea typeface="Cambria Math" panose="02040503050406030204" pitchFamily="18" charset="0"/>
                            </a:rPr>
                            <m:t>∩</m:t>
                          </m:r>
                          <m:r>
                            <a:rPr lang="ro-RO" sz="3200" b="0" i="1" smtClean="0">
                              <a:latin typeface="Cambria Math" panose="02040503050406030204" pitchFamily="18" charset="0"/>
                              <a:ea typeface="Cambria Math" panose="02040503050406030204" pitchFamily="18" charset="0"/>
                            </a:rPr>
                            <m:t>𝐵</m:t>
                          </m:r>
                          <m:r>
                            <a:rPr lang="ro-RO" sz="3200" b="0" i="1" smtClean="0">
                              <a:latin typeface="Cambria Math" panose="02040503050406030204" pitchFamily="18" charset="0"/>
                              <a:ea typeface="Cambria Math" panose="02040503050406030204" pitchFamily="18" charset="0"/>
                            </a:rPr>
                            <m:t>)</m:t>
                          </m:r>
                        </m:num>
                        <m:den>
                          <m:r>
                            <a:rPr lang="ro-RO" sz="3200" b="0" i="1" smtClean="0">
                              <a:latin typeface="Cambria Math" panose="02040503050406030204" pitchFamily="18" charset="0"/>
                            </a:rPr>
                            <m:t>𝑃</m:t>
                          </m:r>
                          <m:r>
                            <a:rPr lang="ro-RO" sz="3200" b="0" i="1" smtClean="0">
                              <a:latin typeface="Cambria Math" panose="02040503050406030204" pitchFamily="18" charset="0"/>
                            </a:rPr>
                            <m:t>(</m:t>
                          </m:r>
                          <m:r>
                            <a:rPr lang="ro-RO" sz="3200" b="0" i="1" smtClean="0">
                              <a:latin typeface="Cambria Math" panose="02040503050406030204" pitchFamily="18" charset="0"/>
                            </a:rPr>
                            <m:t>𝐴</m:t>
                          </m:r>
                          <m:r>
                            <a:rPr lang="ro-RO" sz="3200" b="0" i="1" smtClean="0">
                              <a:latin typeface="Cambria Math" panose="02040503050406030204" pitchFamily="18" charset="0"/>
                            </a:rPr>
                            <m:t>)</m:t>
                          </m:r>
                        </m:den>
                      </m:f>
                      <m:r>
                        <a:rPr lang="ro-RO" sz="3200" b="0" i="1" smtClean="0">
                          <a:latin typeface="Cambria Math" panose="02040503050406030204" pitchFamily="18" charset="0"/>
                        </a:rPr>
                        <m:t>=</m:t>
                      </m:r>
                      <m:f>
                        <m:fPr>
                          <m:ctrlPr>
                            <a:rPr lang="ro-RO" sz="3200" b="0" i="1" smtClean="0">
                              <a:latin typeface="Cambria Math" panose="02040503050406030204" pitchFamily="18" charset="0"/>
                            </a:rPr>
                          </m:ctrlPr>
                        </m:fPr>
                        <m:num>
                          <m:r>
                            <a:rPr lang="ro-RO" sz="3200" b="0" i="1" smtClean="0">
                              <a:latin typeface="Cambria Math" panose="02040503050406030204" pitchFamily="18" charset="0"/>
                            </a:rPr>
                            <m:t>𝑃</m:t>
                          </m:r>
                          <m:d>
                            <m:dPr>
                              <m:endChr m:val="|"/>
                              <m:ctrlPr>
                                <a:rPr lang="ro-RO" sz="3200" b="0" i="1" smtClean="0">
                                  <a:latin typeface="Cambria Math" panose="02040503050406030204" pitchFamily="18" charset="0"/>
                                </a:rPr>
                              </m:ctrlPr>
                            </m:dPr>
                            <m:e>
                              <m:r>
                                <a:rPr lang="ro-RO" sz="3200" b="0" i="1" smtClean="0">
                                  <a:latin typeface="Cambria Math" panose="02040503050406030204" pitchFamily="18" charset="0"/>
                                </a:rPr>
                                <m:t>𝐴</m:t>
                              </m:r>
                              <m:r>
                                <a:rPr lang="ro-RO" sz="3200" b="0" i="1" smtClean="0">
                                  <a:latin typeface="Cambria Math" panose="02040503050406030204" pitchFamily="18" charset="0"/>
                                </a:rPr>
                                <m:t> </m:t>
                              </m:r>
                            </m:e>
                          </m:d>
                          <m:r>
                            <a:rPr lang="ro-RO" sz="3200" b="0" i="1" smtClean="0">
                              <a:latin typeface="Cambria Math" panose="02040503050406030204" pitchFamily="18" charset="0"/>
                            </a:rPr>
                            <m:t> </m:t>
                          </m:r>
                          <m:r>
                            <a:rPr lang="ro-RO" sz="3200" b="0" i="1" smtClean="0">
                              <a:latin typeface="Cambria Math" panose="02040503050406030204" pitchFamily="18" charset="0"/>
                            </a:rPr>
                            <m:t>𝐵</m:t>
                          </m:r>
                          <m:r>
                            <a:rPr lang="ro-RO" sz="3200" b="0" i="1" smtClean="0">
                              <a:latin typeface="Cambria Math" panose="02040503050406030204" pitchFamily="18" charset="0"/>
                            </a:rPr>
                            <m:t>) </m:t>
                          </m:r>
                          <m:r>
                            <a:rPr lang="ro-RO" sz="3200" b="0" i="1" smtClean="0">
                              <a:latin typeface="Cambria Math" panose="02040503050406030204" pitchFamily="18" charset="0"/>
                            </a:rPr>
                            <m:t>𝑃</m:t>
                          </m:r>
                          <m:r>
                            <a:rPr lang="ro-RO" sz="3200" b="0" i="1" smtClean="0">
                              <a:latin typeface="Cambria Math" panose="02040503050406030204" pitchFamily="18" charset="0"/>
                            </a:rPr>
                            <m:t>(</m:t>
                          </m:r>
                          <m:r>
                            <a:rPr lang="ro-RO" sz="3200" b="0" i="1" smtClean="0">
                              <a:latin typeface="Cambria Math" panose="02040503050406030204" pitchFamily="18" charset="0"/>
                            </a:rPr>
                            <m:t>𝐵</m:t>
                          </m:r>
                          <m:r>
                            <a:rPr lang="ro-RO" sz="3200" b="0" i="1" smtClean="0">
                              <a:latin typeface="Cambria Math" panose="02040503050406030204" pitchFamily="18" charset="0"/>
                            </a:rPr>
                            <m:t>)</m:t>
                          </m:r>
                        </m:num>
                        <m:den>
                          <m:r>
                            <a:rPr lang="ro-RO" sz="3200" b="0" i="1" smtClean="0">
                              <a:latin typeface="Cambria Math" panose="02040503050406030204" pitchFamily="18" charset="0"/>
                            </a:rPr>
                            <m:t>𝑃</m:t>
                          </m:r>
                          <m:r>
                            <a:rPr lang="ro-RO" sz="3200" b="0" i="1" smtClean="0">
                              <a:latin typeface="Cambria Math" panose="02040503050406030204" pitchFamily="18" charset="0"/>
                            </a:rPr>
                            <m:t>(</m:t>
                          </m:r>
                          <m:r>
                            <a:rPr lang="ro-RO" sz="3200" b="0" i="1" smtClean="0">
                              <a:latin typeface="Cambria Math" panose="02040503050406030204" pitchFamily="18" charset="0"/>
                            </a:rPr>
                            <m:t>𝐴</m:t>
                          </m:r>
                          <m:r>
                            <a:rPr lang="ro-RO" sz="3200" b="0" i="1" smtClean="0">
                              <a:latin typeface="Cambria Math" panose="02040503050406030204" pitchFamily="18" charset="0"/>
                            </a:rPr>
                            <m:t>)</m:t>
                          </m:r>
                        </m:den>
                      </m:f>
                    </m:oMath>
                  </m:oMathPara>
                </a14:m>
                <a:endParaRPr lang="en-US" sz="3200" i="1" dirty="0"/>
              </a:p>
              <a:p>
                <a:pPr lvl="1"/>
                <a:endParaRPr lang="en-US" sz="2800" dirty="0"/>
              </a:p>
              <a:p>
                <a:pPr marL="457200" lvl="1" indent="-457200">
                  <a:buFont typeface="Arial" panose="020B0604020202020204" pitchFamily="34" charset="0"/>
                  <a:buChar char="•"/>
                </a:pPr>
                <a:r>
                  <a:rPr lang="en-US" sz="2800" dirty="0"/>
                  <a:t>Thomas Bayes "An Essay towards solving a Problem in the Doctrine of Chances" Royal Society, 1763.</a:t>
                </a:r>
              </a:p>
              <a:p>
                <a:pPr marL="457200" lvl="1" indent="-457200">
                  <a:buFont typeface="Arial" panose="020B0604020202020204" pitchFamily="34" charset="0"/>
                  <a:buChar char="•"/>
                </a:pPr>
                <a:r>
                  <a:rPr lang="en-US" sz="2800" dirty="0"/>
                  <a:t>Easy to grasp, if you think of areas:</a:t>
                </a:r>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300038" y="1563481"/>
                <a:ext cx="7615237" cy="3528473"/>
              </a:xfrm>
              <a:blipFill>
                <a:blip r:embed="rId2"/>
                <a:stretch>
                  <a:fillRect l="-2838" r="-1503" b="-717"/>
                </a:stretch>
              </a:blipFill>
            </p:spPr>
            <p:txBody>
              <a:bodyPr/>
              <a:lstStyle/>
              <a:p>
                <a:r>
                  <a:rPr lang="ro-RO">
                    <a:noFill/>
                  </a:rPr>
                  <a:t> </a:t>
                </a:r>
              </a:p>
            </p:txBody>
          </p:sp>
        </mc:Fallback>
      </mc:AlternateContent>
      <p:sp>
        <p:nvSpPr>
          <p:cNvPr id="2" name="Title 1"/>
          <p:cNvSpPr>
            <a:spLocks noGrp="1"/>
          </p:cNvSpPr>
          <p:nvPr>
            <p:ph type="title"/>
          </p:nvPr>
        </p:nvSpPr>
        <p:spPr/>
        <p:txBody>
          <a:bodyPr/>
          <a:lstStyle/>
          <a:p>
            <a:pPr algn="ctr"/>
            <a:r>
              <a:rPr lang="en-US" dirty="0"/>
              <a:t>Bayes Rule</a:t>
            </a:r>
          </a:p>
        </p:txBody>
      </p:sp>
      <p:pic>
        <p:nvPicPr>
          <p:cNvPr id="10" name="Picture 9">
            <a:extLst>
              <a:ext uri="{FF2B5EF4-FFF2-40B4-BE49-F238E27FC236}">
                <a16:creationId xmlns:a16="http://schemas.microsoft.com/office/drawing/2014/main" id="{825DDC22-A0BE-B146-8EB7-5C82005488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240" y="932400"/>
            <a:ext cx="1930400" cy="2070100"/>
          </a:xfrm>
          <a:prstGeom prst="rect">
            <a:avLst/>
          </a:prstGeom>
        </p:spPr>
      </p:pic>
      <p:sp>
        <p:nvSpPr>
          <p:cNvPr id="11" name="Rectangle 10">
            <a:extLst>
              <a:ext uri="{FF2B5EF4-FFF2-40B4-BE49-F238E27FC236}">
                <a16:creationId xmlns:a16="http://schemas.microsoft.com/office/drawing/2014/main" id="{FEE03A14-E94D-934A-BC68-2B6461151266}"/>
              </a:ext>
            </a:extLst>
          </p:cNvPr>
          <p:cNvSpPr/>
          <p:nvPr/>
        </p:nvSpPr>
        <p:spPr>
          <a:xfrm>
            <a:off x="3259058" y="5113974"/>
            <a:ext cx="3657600" cy="2165814"/>
          </a:xfrm>
          <a:prstGeom prst="rect">
            <a:avLst/>
          </a:prstGeom>
          <a:solidFill>
            <a:schemeClr val="tx1">
              <a:alpha val="1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0FDE337-7063-FD4C-8CD1-40B4BB15D225}"/>
              </a:ext>
            </a:extLst>
          </p:cNvPr>
          <p:cNvSpPr/>
          <p:nvPr/>
        </p:nvSpPr>
        <p:spPr>
          <a:xfrm>
            <a:off x="3800830" y="5958894"/>
            <a:ext cx="2730330" cy="1112322"/>
          </a:xfrm>
          <a:prstGeom prst="rect">
            <a:avLst/>
          </a:prstGeom>
          <a:solidFill>
            <a:srgbClr val="0047FF">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a:t>
            </a:r>
          </a:p>
        </p:txBody>
      </p:sp>
      <p:sp>
        <p:nvSpPr>
          <p:cNvPr id="13" name="Rectangle 12">
            <a:extLst>
              <a:ext uri="{FF2B5EF4-FFF2-40B4-BE49-F238E27FC236}">
                <a16:creationId xmlns:a16="http://schemas.microsoft.com/office/drawing/2014/main" id="{C6E4978F-09F4-494F-ADFD-3D2E78C544CF}"/>
              </a:ext>
            </a:extLst>
          </p:cNvPr>
          <p:cNvSpPr/>
          <p:nvPr/>
        </p:nvSpPr>
        <p:spPr>
          <a:xfrm>
            <a:off x="4030847" y="5300526"/>
            <a:ext cx="857250" cy="1316736"/>
          </a:xfrm>
          <a:prstGeom prst="rect">
            <a:avLst/>
          </a:prstGeom>
          <a:solidFill>
            <a:srgbClr val="FFFF00">
              <a:alpha val="7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a:t>
            </a:r>
          </a:p>
        </p:txBody>
      </p:sp>
    </p:spTree>
    <p:extLst>
      <p:ext uri="{BB962C8B-B14F-4D97-AF65-F5344CB8AC3E}">
        <p14:creationId xmlns:p14="http://schemas.microsoft.com/office/powerpoint/2010/main" val="303378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957388"/>
            <a:ext cx="9071640" cy="4196092"/>
          </a:xfrm>
        </p:spPr>
        <p:txBody>
          <a:bodyPr/>
          <a:lstStyle/>
          <a:p>
            <a:r>
              <a:rPr lang="en-US" sz="2800" dirty="0"/>
              <a:t>Concepts:</a:t>
            </a:r>
          </a:p>
          <a:p>
            <a:pPr marL="285750" lvl="1" indent="-285750">
              <a:buFont typeface="Arial" panose="020B0604020202020204" pitchFamily="34" charset="0"/>
              <a:buChar char="•"/>
            </a:pPr>
            <a:r>
              <a:rPr lang="en-US" sz="2800" dirty="0"/>
              <a:t>Likelihood </a:t>
            </a:r>
          </a:p>
          <a:p>
            <a:pPr marL="457200" lvl="2" indent="-457200">
              <a:buFont typeface="Wingdings" pitchFamily="2" charset="2"/>
              <a:buChar char="Ø"/>
            </a:pPr>
            <a:r>
              <a:rPr lang="en-US" sz="2400" dirty="0"/>
              <a:t>How much does a certain hypothesis explain the data?</a:t>
            </a:r>
          </a:p>
          <a:p>
            <a:pPr lvl="2"/>
            <a:endParaRPr lang="en-US" sz="2400" dirty="0"/>
          </a:p>
          <a:p>
            <a:pPr marL="285750" lvl="1" indent="-285750">
              <a:buFont typeface="Arial" panose="020B0604020202020204" pitchFamily="34" charset="0"/>
              <a:buChar char="•"/>
            </a:pPr>
            <a:r>
              <a:rPr lang="en-US" sz="2800" dirty="0"/>
              <a:t>Prior</a:t>
            </a:r>
          </a:p>
          <a:p>
            <a:pPr marL="457200" lvl="2" indent="-457200">
              <a:buFont typeface="Wingdings" pitchFamily="2" charset="2"/>
              <a:buChar char="Ø"/>
            </a:pPr>
            <a:r>
              <a:rPr lang="en-US" sz="2400" dirty="0"/>
              <a:t>What do you believe before seeing any data?</a:t>
            </a:r>
          </a:p>
          <a:p>
            <a:pPr lvl="2"/>
            <a:endParaRPr lang="en-US" sz="2400" dirty="0"/>
          </a:p>
          <a:p>
            <a:pPr marL="285750" lvl="1" indent="-285750">
              <a:buFont typeface="Arial" panose="020B0604020202020204" pitchFamily="34" charset="0"/>
              <a:buChar char="•"/>
            </a:pPr>
            <a:r>
              <a:rPr lang="en-US" sz="2800" dirty="0"/>
              <a:t>Posterior</a:t>
            </a:r>
          </a:p>
          <a:p>
            <a:pPr marL="342900" lvl="2" indent="-342900">
              <a:buFont typeface="Wingdings" pitchFamily="2" charset="2"/>
              <a:buChar char="Ø"/>
            </a:pPr>
            <a:r>
              <a:rPr lang="en-US" sz="2400" dirty="0"/>
              <a:t>What do we believe after seeing the data?</a:t>
            </a:r>
          </a:p>
          <a:p>
            <a:endParaRPr lang="en-US" dirty="0"/>
          </a:p>
        </p:txBody>
      </p:sp>
      <p:sp>
        <p:nvSpPr>
          <p:cNvPr id="2" name="Title 1"/>
          <p:cNvSpPr>
            <a:spLocks noGrp="1"/>
          </p:cNvSpPr>
          <p:nvPr>
            <p:ph type="title"/>
          </p:nvPr>
        </p:nvSpPr>
        <p:spPr/>
        <p:txBody>
          <a:bodyPr/>
          <a:lstStyle/>
          <a:p>
            <a:pPr algn="ctr"/>
            <a:r>
              <a:rPr lang="en-US" dirty="0"/>
              <a:t>Bayes Rule</a:t>
            </a:r>
          </a:p>
        </p:txBody>
      </p:sp>
    </p:spTree>
    <p:extLst>
      <p:ext uri="{BB962C8B-B14F-4D97-AF65-F5344CB8AC3E}">
        <p14:creationId xmlns:p14="http://schemas.microsoft.com/office/powerpoint/2010/main" val="61081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393035" y="3743325"/>
            <a:ext cx="9271826" cy="3564156"/>
          </a:xfrm>
        </p:spPr>
        <p:txBody>
          <a:bodyPr/>
          <a:lstStyle/>
          <a:p>
            <a:pPr marL="457200" indent="-457200">
              <a:buFont typeface="Arial" panose="020B0604020202020204" pitchFamily="34" charset="0"/>
              <a:buChar char="•"/>
            </a:pPr>
            <a:r>
              <a:rPr lang="en-US" sz="2600" dirty="0"/>
              <a:t>There are 3 doors numbered with 1, 2, 3.</a:t>
            </a:r>
          </a:p>
          <a:p>
            <a:pPr marL="457200" indent="-457200">
              <a:buFont typeface="Arial" panose="020B0604020202020204" pitchFamily="34" charset="0"/>
              <a:buChar char="•"/>
            </a:pPr>
            <a:r>
              <a:rPr lang="en-US" sz="2600" dirty="0"/>
              <a:t>A large prize (a car) is hidden behind one of the doors. The other doors each have a goat behind.</a:t>
            </a:r>
          </a:p>
          <a:p>
            <a:pPr marL="457200" indent="-457200">
              <a:buFont typeface="Arial" panose="020B0604020202020204" pitchFamily="34" charset="0"/>
              <a:buChar char="•"/>
            </a:pPr>
            <a:r>
              <a:rPr lang="en-US" sz="2600" dirty="0"/>
              <a:t>We have to pick a door.</a:t>
            </a:r>
          </a:p>
          <a:p>
            <a:pPr marL="457200" indent="-457200">
              <a:buFont typeface="Arial" panose="020B0604020202020204" pitchFamily="34" charset="0"/>
              <a:buChar char="•"/>
            </a:pPr>
            <a:r>
              <a:rPr lang="en-US" sz="2600" dirty="0"/>
              <a:t>Suppose that we opt for door 1. Then, the host opens door 3, revealing the goat behind. We are offered the option to change our pick. What should we do next?</a:t>
            </a:r>
          </a:p>
          <a:p>
            <a:r>
              <a:rPr lang="en-US" sz="2600" dirty="0"/>
              <a:t>(a) We keep our initial choice (door 1);</a:t>
            </a:r>
          </a:p>
          <a:p>
            <a:r>
              <a:rPr lang="en-US" sz="2600" dirty="0"/>
              <a:t>(b) We switch to door 2;</a:t>
            </a:r>
          </a:p>
          <a:p>
            <a:r>
              <a:rPr lang="en-US" sz="2600" dirty="0"/>
              <a:t>(c) There is no difference.</a:t>
            </a:r>
          </a:p>
        </p:txBody>
      </p:sp>
      <p:sp>
        <p:nvSpPr>
          <p:cNvPr id="2" name="Title 1"/>
          <p:cNvSpPr>
            <a:spLocks noGrp="1"/>
          </p:cNvSpPr>
          <p:nvPr>
            <p:ph type="title"/>
          </p:nvPr>
        </p:nvSpPr>
        <p:spPr/>
        <p:txBody>
          <a:bodyPr/>
          <a:lstStyle/>
          <a:p>
            <a:pPr algn="ctr"/>
            <a:r>
              <a:rPr lang="en-US" dirty="0"/>
              <a:t>Monty Hall Problem</a:t>
            </a:r>
          </a:p>
        </p:txBody>
      </p:sp>
      <p:pic>
        <p:nvPicPr>
          <p:cNvPr id="5" name="Picture 4">
            <a:extLst>
              <a:ext uri="{FF2B5EF4-FFF2-40B4-BE49-F238E27FC236}">
                <a16:creationId xmlns:a16="http://schemas.microsoft.com/office/drawing/2014/main" id="{72776468-D260-5F4C-A277-DB0A163564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6358" y="1374981"/>
            <a:ext cx="4606924" cy="2556843"/>
          </a:xfrm>
          <a:prstGeom prst="rect">
            <a:avLst/>
          </a:prstGeom>
        </p:spPr>
      </p:pic>
    </p:spTree>
    <p:extLst>
      <p:ext uri="{BB962C8B-B14F-4D97-AF65-F5344CB8AC3E}">
        <p14:creationId xmlns:p14="http://schemas.microsoft.com/office/powerpoint/2010/main" val="246900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Shape 1"/>
          <p:cNvSpPr txBox="1"/>
          <p:nvPr/>
        </p:nvSpPr>
        <p:spPr>
          <a:xfrm>
            <a:off x="504000" y="301320"/>
            <a:ext cx="9071640" cy="1262160"/>
          </a:xfrm>
          <a:prstGeom prst="rect">
            <a:avLst/>
          </a:prstGeom>
          <a:noFill/>
          <a:ln>
            <a:noFill/>
          </a:ln>
        </p:spPr>
        <p:txBody>
          <a:bodyPr lIns="0" tIns="0" rIns="0" bIns="0" anchor="ctr"/>
          <a:lstStyle/>
          <a:p>
            <a:pPr algn="ctr">
              <a:buClr>
                <a:srgbClr val="000000"/>
              </a:buClr>
              <a:buSzPct val="45000"/>
            </a:pPr>
            <a:r>
              <a:rPr lang="en-US" sz="4400" b="0" strike="noStrike" spc="-1" dirty="0">
                <a:solidFill>
                  <a:srgbClr val="000000"/>
                </a:solidFill>
                <a:uFill>
                  <a:solidFill>
                    <a:srgbClr val="FFFFFF"/>
                  </a:solidFill>
                </a:uFill>
                <a:latin typeface="Arial"/>
              </a:rPr>
              <a:t>Canonical forms of supervised learning problems</a:t>
            </a:r>
          </a:p>
        </p:txBody>
      </p:sp>
      <p:sp>
        <p:nvSpPr>
          <p:cNvPr id="90" name="TextShape 2"/>
          <p:cNvSpPr txBox="1"/>
          <p:nvPr/>
        </p:nvSpPr>
        <p:spPr>
          <a:xfrm>
            <a:off x="504000" y="176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Classification</a:t>
            </a: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Regression</a:t>
            </a: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p:txBody>
      </p:sp>
      <p:pic>
        <p:nvPicPr>
          <p:cNvPr id="91" name="Picture 90"/>
          <p:cNvPicPr/>
          <p:nvPr/>
        </p:nvPicPr>
        <p:blipFill>
          <a:blip r:embed="rId2"/>
          <a:stretch/>
        </p:blipFill>
        <p:spPr>
          <a:xfrm>
            <a:off x="3234830" y="4622040"/>
            <a:ext cx="3623040" cy="2144520"/>
          </a:xfrm>
          <a:prstGeom prst="rect">
            <a:avLst/>
          </a:prstGeom>
          <a:ln>
            <a:noFill/>
          </a:ln>
        </p:spPr>
      </p:pic>
      <p:pic>
        <p:nvPicPr>
          <p:cNvPr id="92" name="Picture 91"/>
          <p:cNvPicPr/>
          <p:nvPr/>
        </p:nvPicPr>
        <p:blipFill>
          <a:blip r:embed="rId3"/>
          <a:stretch/>
        </p:blipFill>
        <p:spPr>
          <a:xfrm>
            <a:off x="3326270" y="1872720"/>
            <a:ext cx="3840480" cy="2150640"/>
          </a:xfrm>
          <a:prstGeom prst="rect">
            <a:avLst/>
          </a:prstGeom>
          <a:ln>
            <a:noFill/>
          </a:ln>
        </p:spPr>
      </p:pic>
    </p:spTree>
    <p:extLst>
      <p:ext uri="{BB962C8B-B14F-4D97-AF65-F5344CB8AC3E}">
        <p14:creationId xmlns:p14="http://schemas.microsoft.com/office/powerpoint/2010/main" val="30344100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393035" y="1405288"/>
                <a:ext cx="9071640" cy="5902193"/>
              </a:xfrm>
            </p:spPr>
            <p:txBody>
              <a:bodyPr/>
              <a:lstStyle/>
              <a:p>
                <a:pPr marL="457200" indent="-457200">
                  <a:buFont typeface="Arial" panose="020B0604020202020204" pitchFamily="34" charset="0"/>
                  <a:buChar char="•"/>
                </a:pPr>
                <a14:m>
                  <m:oMath xmlns:m="http://schemas.openxmlformats.org/officeDocument/2006/math">
                    <m:r>
                      <a:rPr lang="ro-RO" sz="2600" i="1" smtClean="0">
                        <a:latin typeface="Cambria Math" panose="02040503050406030204" pitchFamily="18" charset="0"/>
                      </a:rPr>
                      <m:t>𝐻</m:t>
                    </m:r>
                    <m:r>
                      <a:rPr lang="ro-RO" sz="2600" i="1" smtClean="0">
                        <a:latin typeface="Cambria Math" panose="02040503050406030204" pitchFamily="18" charset="0"/>
                      </a:rPr>
                      <m:t>=</m:t>
                    </m:r>
                    <m:r>
                      <a:rPr lang="ro-RO" sz="2600" b="0" i="1" smtClean="0">
                        <a:latin typeface="Cambria Math" panose="02040503050406030204" pitchFamily="18" charset="0"/>
                      </a:rPr>
                      <m:t>𝑖</m:t>
                    </m:r>
                  </m:oMath>
                </a14:m>
                <a:r>
                  <a:rPr lang="en-US" sz="2600" dirty="0"/>
                  <a:t> is the hypothesis “the prize is behind door </a:t>
                </a:r>
                <a:r>
                  <a:rPr lang="en-US" sz="2600" dirty="0" err="1"/>
                  <a:t>i</a:t>
                </a:r>
                <a:r>
                  <a:rPr lang="en-US" sz="2600" dirty="0"/>
                  <a:t>”. A priori, all 3 doors are equally likely to hide the prize:</a:t>
                </a:r>
              </a:p>
              <a:p>
                <a:pPr/>
                <a14:m>
                  <m:oMathPara xmlns:m="http://schemas.openxmlformats.org/officeDocument/2006/math">
                    <m:oMathParaPr>
                      <m:jc m:val="left"/>
                    </m:oMathParaPr>
                    <m:oMath xmlns:m="http://schemas.openxmlformats.org/officeDocument/2006/math">
                      <m:r>
                        <a:rPr lang="ro-RO" sz="2600" b="0" i="1" smtClean="0">
                          <a:latin typeface="Cambria Math" panose="02040503050406030204" pitchFamily="18" charset="0"/>
                        </a:rPr>
                        <m:t>𝑃</m:t>
                      </m:r>
                      <m:d>
                        <m:dPr>
                          <m:ctrlPr>
                            <a:rPr lang="ro-RO" sz="2600" b="0" i="1" smtClean="0">
                              <a:latin typeface="Cambria Math" panose="02040503050406030204" pitchFamily="18" charset="0"/>
                            </a:rPr>
                          </m:ctrlPr>
                        </m:dPr>
                        <m:e>
                          <m:r>
                            <a:rPr lang="ro-RO" sz="2600" b="0" i="1" smtClean="0">
                              <a:latin typeface="Cambria Math" panose="02040503050406030204" pitchFamily="18" charset="0"/>
                            </a:rPr>
                            <m:t>𝐻</m:t>
                          </m:r>
                          <m:r>
                            <a:rPr lang="ro-RO" sz="2600" b="0" i="1" smtClean="0">
                              <a:latin typeface="Cambria Math" panose="02040503050406030204" pitchFamily="18" charset="0"/>
                            </a:rPr>
                            <m:t>=1</m:t>
                          </m:r>
                        </m:e>
                      </m:d>
                      <m:r>
                        <a:rPr lang="ro-RO" sz="2600" b="0" i="1" smtClean="0">
                          <a:latin typeface="Cambria Math" panose="02040503050406030204" pitchFamily="18" charset="0"/>
                        </a:rPr>
                        <m:t>=</m:t>
                      </m:r>
                      <m:r>
                        <a:rPr lang="ro-RO" sz="2600" b="0" i="1" smtClean="0">
                          <a:latin typeface="Cambria Math" panose="02040503050406030204" pitchFamily="18" charset="0"/>
                        </a:rPr>
                        <m:t>𝑃</m:t>
                      </m:r>
                      <m:d>
                        <m:dPr>
                          <m:ctrlPr>
                            <a:rPr lang="ro-RO" sz="2600" b="0" i="1" smtClean="0">
                              <a:latin typeface="Cambria Math" panose="02040503050406030204" pitchFamily="18" charset="0"/>
                            </a:rPr>
                          </m:ctrlPr>
                        </m:dPr>
                        <m:e>
                          <m:r>
                            <a:rPr lang="ro-RO" sz="2600" b="0" i="1" smtClean="0">
                              <a:latin typeface="Cambria Math" panose="02040503050406030204" pitchFamily="18" charset="0"/>
                            </a:rPr>
                            <m:t>𝐻</m:t>
                          </m:r>
                          <m:r>
                            <a:rPr lang="ro-RO" sz="2600" b="0" i="1" smtClean="0">
                              <a:latin typeface="Cambria Math" panose="02040503050406030204" pitchFamily="18" charset="0"/>
                            </a:rPr>
                            <m:t>=2</m:t>
                          </m:r>
                        </m:e>
                      </m:d>
                      <m:r>
                        <a:rPr lang="ro-RO" sz="2600" b="0" i="1" smtClean="0">
                          <a:latin typeface="Cambria Math" panose="02040503050406030204" pitchFamily="18" charset="0"/>
                        </a:rPr>
                        <m:t>=</m:t>
                      </m:r>
                      <m:r>
                        <a:rPr lang="ro-RO" sz="2600" b="0" i="1" smtClean="0">
                          <a:latin typeface="Cambria Math" panose="02040503050406030204" pitchFamily="18" charset="0"/>
                        </a:rPr>
                        <m:t>𝑃</m:t>
                      </m:r>
                      <m:d>
                        <m:dPr>
                          <m:ctrlPr>
                            <a:rPr lang="ro-RO" sz="2600" b="0" i="1" smtClean="0">
                              <a:latin typeface="Cambria Math" panose="02040503050406030204" pitchFamily="18" charset="0"/>
                            </a:rPr>
                          </m:ctrlPr>
                        </m:dPr>
                        <m:e>
                          <m:r>
                            <a:rPr lang="ro-RO" sz="2600" b="0" i="1" smtClean="0">
                              <a:latin typeface="Cambria Math" panose="02040503050406030204" pitchFamily="18" charset="0"/>
                            </a:rPr>
                            <m:t>𝐻</m:t>
                          </m:r>
                          <m:r>
                            <a:rPr lang="ro-RO" sz="2600" b="0" i="1" smtClean="0">
                              <a:latin typeface="Cambria Math" panose="02040503050406030204" pitchFamily="18" charset="0"/>
                            </a:rPr>
                            <m:t>=3</m:t>
                          </m:r>
                        </m:e>
                      </m:d>
                      <m:r>
                        <a:rPr lang="ro-RO" sz="2600" b="0" i="1" smtClean="0">
                          <a:latin typeface="Cambria Math" panose="02040503050406030204" pitchFamily="18" charset="0"/>
                        </a:rPr>
                        <m:t>=</m:t>
                      </m:r>
                      <m:f>
                        <m:fPr>
                          <m:ctrlPr>
                            <a:rPr lang="ro-RO" sz="2600" b="0" i="1" smtClean="0">
                              <a:latin typeface="Cambria Math" panose="02040503050406030204" pitchFamily="18" charset="0"/>
                            </a:rPr>
                          </m:ctrlPr>
                        </m:fPr>
                        <m:num>
                          <m:r>
                            <a:rPr lang="ro-RO" sz="2600" b="0" i="1" smtClean="0">
                              <a:latin typeface="Cambria Math" panose="02040503050406030204" pitchFamily="18" charset="0"/>
                            </a:rPr>
                            <m:t>1</m:t>
                          </m:r>
                        </m:num>
                        <m:den>
                          <m:r>
                            <a:rPr lang="ro-RO" sz="2600" b="0" i="1" smtClean="0">
                              <a:latin typeface="Cambria Math" panose="02040503050406030204" pitchFamily="18" charset="0"/>
                            </a:rPr>
                            <m:t>3</m:t>
                          </m:r>
                        </m:den>
                      </m:f>
                    </m:oMath>
                  </m:oMathPara>
                </a14:m>
                <a:endParaRPr lang="en-US" sz="2600" dirty="0"/>
              </a:p>
              <a:p>
                <a:pPr marL="457200" indent="-457200">
                  <a:buFont typeface="Arial" panose="020B0604020202020204" pitchFamily="34" charset="0"/>
                  <a:buChar char="•"/>
                </a:pPr>
                <a:r>
                  <a:rPr lang="en-US" sz="2600" dirty="0"/>
                  <a:t>We chose door 1.</a:t>
                </a:r>
              </a:p>
              <a:p>
                <a:pPr marL="457200" indent="-457200">
                  <a:buFont typeface="Arial" panose="020B0604020202020204" pitchFamily="34" charset="0"/>
                  <a:buChar char="•"/>
                </a:pPr>
                <a:r>
                  <a:rPr lang="en-US" sz="2600" dirty="0"/>
                  <a:t>If the prize is behind door 1, the host is indifferent and can choose between doors 2 or 3 with equal probability:</a:t>
                </a:r>
              </a:p>
              <a:p>
                <a:endParaRPr lang="ro-RO" sz="800" i="1" dirty="0">
                  <a:latin typeface="Cambria Math" panose="02040503050406030204" pitchFamily="18" charset="0"/>
                </a:endParaRPr>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=1</m:t>
                        </m:r>
                      </m:e>
                    </m:d>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2</m:t>
                        </m:r>
                      </m:den>
                    </m:f>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=1</m:t>
                        </m:r>
                      </m:e>
                    </m:d>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2</m:t>
                        </m:r>
                      </m:den>
                    </m:f>
                  </m:oMath>
                </a14:m>
                <a:endParaRPr lang="en-US" sz="2600" dirty="0"/>
              </a:p>
              <a:p>
                <a:endParaRPr lang="en-US" sz="800" dirty="0"/>
              </a:p>
              <a:p>
                <a:pPr marL="457200" indent="-457200">
                  <a:buFont typeface="Arial" panose="020B0604020202020204" pitchFamily="34" charset="0"/>
                  <a:buChar char="•"/>
                </a:pPr>
                <a:r>
                  <a:rPr lang="en-US" sz="2600" dirty="0"/>
                  <a:t>If the prize is behind door 2 (or 3, respectively), the host must choose door 3 (or 2, respectively):</a:t>
                </a:r>
              </a:p>
              <a:p>
                <a:pPr marL="457200" indent="-457200">
                  <a:buFont typeface="Arial" panose="020B0604020202020204" pitchFamily="34" charset="0"/>
                  <a:buChar char="•"/>
                </a:pPr>
                <a:endParaRPr lang="en-US" sz="800" dirty="0"/>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b="0" i="1" smtClean="0">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m:t>
                    </m:r>
                    <m:r>
                      <a:rPr lang="ro-RO" sz="2600" b="0" i="1" smtClean="0">
                        <a:latin typeface="Cambria Math" panose="02040503050406030204" pitchFamily="18" charset="0"/>
                      </a:rPr>
                      <m:t>0</m:t>
                    </m:r>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m:t>
                    </m:r>
                    <m:r>
                      <a:rPr lang="ro-RO" sz="2600" b="0" i="1" smtClean="0">
                        <a:latin typeface="Cambria Math" panose="02040503050406030204" pitchFamily="18" charset="0"/>
                      </a:rPr>
                      <m:t>1</m:t>
                    </m:r>
                  </m:oMath>
                </a14:m>
                <a:endParaRPr lang="en-US" sz="2600" dirty="0"/>
              </a:p>
              <a:p>
                <a:endParaRPr lang="en-US" sz="800" dirty="0"/>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=3</m:t>
                        </m:r>
                      </m:e>
                    </m:d>
                    <m:r>
                      <a:rPr lang="ro-RO" sz="2600" i="1">
                        <a:latin typeface="Cambria Math" panose="02040503050406030204" pitchFamily="18" charset="0"/>
                      </a:rPr>
                      <m:t>=</m:t>
                    </m:r>
                    <m:r>
                      <a:rPr lang="ro-RO" sz="2600" b="0" i="1" smtClean="0">
                        <a:latin typeface="Cambria Math" panose="02040503050406030204" pitchFamily="18" charset="0"/>
                      </a:rPr>
                      <m:t>1</m:t>
                    </m:r>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=3</m:t>
                        </m:r>
                      </m:e>
                    </m:d>
                    <m:r>
                      <a:rPr lang="ro-RO" sz="2600" i="1">
                        <a:latin typeface="Cambria Math" panose="02040503050406030204" pitchFamily="18" charset="0"/>
                      </a:rPr>
                      <m:t>=</m:t>
                    </m:r>
                    <m:r>
                      <a:rPr lang="ro-RO" sz="2600" b="0" i="1" smtClean="0">
                        <a:latin typeface="Cambria Math" panose="02040503050406030204" pitchFamily="18" charset="0"/>
                      </a:rPr>
                      <m:t>0</m:t>
                    </m:r>
                  </m:oMath>
                </a14:m>
                <a:endParaRPr lang="en-US" sz="2600" dirty="0"/>
              </a:p>
              <a:p>
                <a:endParaRPr lang="en-US" sz="800" dirty="0"/>
              </a:p>
              <a:p>
                <a:pPr marL="457200" indent="-457200">
                  <a:buFont typeface="Arial" panose="020B0604020202020204" pitchFamily="34" charset="0"/>
                  <a:buChar char="•"/>
                </a:pPr>
                <a:r>
                  <a:rPr lang="en-US" sz="2600" dirty="0"/>
                  <a:t>The host opens door 3 (U=3), revealing the goat. The observation is U=3. Is the prize behind door 1 or 2?</a:t>
                </a:r>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393035" y="1405288"/>
                <a:ext cx="9071640" cy="5902193"/>
              </a:xfrm>
              <a:blipFill>
                <a:blip r:embed="rId2"/>
                <a:stretch>
                  <a:fillRect l="-1958" t="-215" r="-2517" b="-1290"/>
                </a:stretch>
              </a:blipFill>
            </p:spPr>
            <p:txBody>
              <a:bodyPr/>
              <a:lstStyle/>
              <a:p>
                <a:r>
                  <a:rPr lang="ro-RO">
                    <a:noFill/>
                  </a:rPr>
                  <a:t> </a:t>
                </a:r>
              </a:p>
            </p:txBody>
          </p:sp>
        </mc:Fallback>
      </mc:AlternateContent>
      <p:sp>
        <p:nvSpPr>
          <p:cNvPr id="2" name="Title 1"/>
          <p:cNvSpPr>
            <a:spLocks noGrp="1"/>
          </p:cNvSpPr>
          <p:nvPr>
            <p:ph type="title"/>
          </p:nvPr>
        </p:nvSpPr>
        <p:spPr/>
        <p:txBody>
          <a:bodyPr/>
          <a:lstStyle/>
          <a:p>
            <a:pPr algn="ctr"/>
            <a:r>
              <a:rPr lang="en-US" dirty="0"/>
              <a:t>Monty Hall Problem</a:t>
            </a:r>
          </a:p>
        </p:txBody>
      </p:sp>
    </p:spTree>
    <p:extLst>
      <p:ext uri="{BB962C8B-B14F-4D97-AF65-F5344CB8AC3E}">
        <p14:creationId xmlns:p14="http://schemas.microsoft.com/office/powerpoint/2010/main" val="4010286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393035" y="1563480"/>
                <a:ext cx="9071640" cy="5744001"/>
              </a:xfrm>
            </p:spPr>
            <p:txBody>
              <a:bodyPr/>
              <a:lstStyle/>
              <a:p>
                <a:pPr/>
                <a14:m>
                  <m:oMathPara xmlns:m="http://schemas.openxmlformats.org/officeDocument/2006/math">
                    <m:oMathParaPr>
                      <m:jc m:val="left"/>
                    </m:oMathParaPr>
                    <m:oMath xmlns:m="http://schemas.openxmlformats.org/officeDocument/2006/math">
                      <m:r>
                        <a:rPr lang="ro-RO" sz="2600" i="1" smtClean="0">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𝐻</m:t>
                          </m:r>
                          <m:r>
                            <a:rPr lang="ro-RO" sz="2600" i="1">
                              <a:latin typeface="Cambria Math" panose="02040503050406030204" pitchFamily="18" charset="0"/>
                            </a:rPr>
                            <m:t>=1</m:t>
                          </m:r>
                        </m:e>
                      </m:d>
                      <m:r>
                        <a:rPr lang="ro-RO" sz="2600" i="1">
                          <a:latin typeface="Cambria Math" panose="02040503050406030204" pitchFamily="18" charset="0"/>
                        </a:rPr>
                        <m:t>=</m:t>
                      </m:r>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m:t>
                      </m:r>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𝐻</m:t>
                          </m:r>
                          <m:r>
                            <a:rPr lang="ro-RO" sz="2600" i="1">
                              <a:latin typeface="Cambria Math" panose="02040503050406030204" pitchFamily="18" charset="0"/>
                            </a:rPr>
                            <m:t>=3</m:t>
                          </m:r>
                        </m:e>
                      </m:d>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3</m:t>
                          </m:r>
                        </m:den>
                      </m:f>
                    </m:oMath>
                  </m:oMathPara>
                </a14:m>
                <a:endParaRPr lang="en-US" sz="2600" dirty="0"/>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=1</m:t>
                        </m:r>
                      </m:e>
                    </m:d>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2</m:t>
                        </m:r>
                      </m:den>
                    </m:f>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=1</m:t>
                        </m:r>
                      </m:e>
                    </m:d>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2</m:t>
                        </m:r>
                      </m:den>
                    </m:f>
                  </m:oMath>
                </a14:m>
                <a:endParaRPr lang="en-US" sz="2600" dirty="0"/>
              </a:p>
              <a:p>
                <a:endParaRPr lang="en-US" sz="800" dirty="0"/>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=0</m:t>
                    </m:r>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=1</m:t>
                    </m:r>
                  </m:oMath>
                </a14:m>
                <a:endParaRPr lang="en-US" sz="2600" dirty="0"/>
              </a:p>
              <a:p>
                <a:endParaRPr lang="en-US" sz="800" dirty="0"/>
              </a:p>
              <a:p>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=2 | </m:t>
                        </m:r>
                        <m:r>
                          <a:rPr lang="ro-RO" sz="2600" i="1">
                            <a:latin typeface="Cambria Math" panose="02040503050406030204" pitchFamily="18" charset="0"/>
                          </a:rPr>
                          <m:t>𝐻</m:t>
                        </m:r>
                        <m:r>
                          <a:rPr lang="ro-RO" sz="2600" i="1">
                            <a:latin typeface="Cambria Math" panose="02040503050406030204" pitchFamily="18" charset="0"/>
                          </a:rPr>
                          <m:t>=3</m:t>
                        </m:r>
                      </m:e>
                    </m:d>
                    <m:r>
                      <a:rPr lang="ro-RO" sz="2600" i="1">
                        <a:latin typeface="Cambria Math" panose="02040503050406030204" pitchFamily="18" charset="0"/>
                      </a:rPr>
                      <m:t>=1</m:t>
                    </m:r>
                  </m:oMath>
                </a14:m>
                <a:r>
                  <a:rPr lang="en-US" sz="2600" dirty="0"/>
                  <a:t>, </a:t>
                </a:r>
                <a14:m>
                  <m:oMath xmlns:m="http://schemas.openxmlformats.org/officeDocument/2006/math">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=3</m:t>
                        </m:r>
                      </m:e>
                    </m:d>
                    <m:r>
                      <a:rPr lang="ro-RO" sz="2600" i="1">
                        <a:latin typeface="Cambria Math" panose="02040503050406030204" pitchFamily="18" charset="0"/>
                      </a:rPr>
                      <m:t>=0</m:t>
                    </m:r>
                  </m:oMath>
                </a14:m>
                <a:endParaRPr lang="en-US" sz="2600" dirty="0"/>
              </a:p>
              <a:p>
                <a:endParaRPr lang="en-US" sz="2600" dirty="0"/>
              </a:p>
              <a:p>
                <a:pPr marL="457200" indent="-457200">
                  <a:buFont typeface="Arial" panose="020B0604020202020204" pitchFamily="34" charset="0"/>
                  <a:buChar char="•"/>
                </a:pPr>
                <a:r>
                  <a:rPr lang="en-US" sz="2600" dirty="0"/>
                  <a:t>We apply the Bayes rule:</a:t>
                </a:r>
              </a:p>
              <a:p>
                <a:pPr/>
                <a14:m>
                  <m:oMathPara xmlns:m="http://schemas.openxmlformats.org/officeDocument/2006/math">
                    <m:oMathParaPr>
                      <m:jc m:val="centerGroup"/>
                    </m:oMathParaPr>
                    <m:oMath xmlns:m="http://schemas.openxmlformats.org/officeDocument/2006/math">
                      <m:r>
                        <a:rPr lang="ro-RO" sz="2600" b="0" i="1" smtClean="0">
                          <a:latin typeface="Cambria Math" panose="02040503050406030204" pitchFamily="18" charset="0"/>
                        </a:rPr>
                        <m:t>𝑃</m:t>
                      </m:r>
                      <m:d>
                        <m:dPr>
                          <m:endChr m:val="|"/>
                          <m:ctrlPr>
                            <a:rPr lang="ro-RO" sz="2600" b="0" i="1" smtClean="0">
                              <a:latin typeface="Cambria Math" panose="02040503050406030204" pitchFamily="18" charset="0"/>
                            </a:rPr>
                          </m:ctrlPr>
                        </m:dPr>
                        <m:e>
                          <m:r>
                            <a:rPr lang="ro-RO" sz="2600" b="0" i="1" smtClean="0">
                              <a:latin typeface="Cambria Math" panose="02040503050406030204" pitchFamily="18" charset="0"/>
                            </a:rPr>
                            <m:t>𝐻</m:t>
                          </m:r>
                          <m:r>
                            <a:rPr lang="ro-RO" sz="2600" b="0" i="1" smtClean="0">
                              <a:latin typeface="Cambria Math" panose="02040503050406030204" pitchFamily="18" charset="0"/>
                            </a:rPr>
                            <m:t>=1 </m:t>
                          </m:r>
                        </m:e>
                      </m:d>
                      <m:r>
                        <a:rPr lang="ro-RO" sz="2600" b="0" i="1" smtClean="0">
                          <a:latin typeface="Cambria Math" panose="02040503050406030204" pitchFamily="18" charset="0"/>
                        </a:rPr>
                        <m:t> </m:t>
                      </m:r>
                      <m:r>
                        <a:rPr lang="ro-RO" sz="2600" b="0" i="1" smtClean="0">
                          <a:latin typeface="Cambria Math" panose="02040503050406030204" pitchFamily="18" charset="0"/>
                        </a:rPr>
                        <m:t>𝑈</m:t>
                      </m:r>
                      <m:r>
                        <a:rPr lang="ro-RO" sz="2600" b="0" i="1" smtClean="0">
                          <a:latin typeface="Cambria Math" panose="02040503050406030204" pitchFamily="18" charset="0"/>
                        </a:rPr>
                        <m:t>=3)=</m:t>
                      </m:r>
                      <m:f>
                        <m:fPr>
                          <m:ctrlPr>
                            <a:rPr lang="ro-RO" sz="2600" b="0" i="1" smtClean="0">
                              <a:latin typeface="Cambria Math" panose="02040503050406030204" pitchFamily="18" charset="0"/>
                            </a:rPr>
                          </m:ctrlPr>
                        </m:fPr>
                        <m:num>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=1</m:t>
                              </m:r>
                            </m:e>
                          </m:d>
                          <m:r>
                            <a:rPr lang="ro-RO" sz="2600" b="0" i="1" smtClean="0">
                              <a:latin typeface="Cambria Math" panose="02040503050406030204" pitchFamily="18" charset="0"/>
                            </a:rPr>
                            <m:t> </m:t>
                          </m:r>
                          <m:r>
                            <a:rPr lang="ro-RO" sz="2600" b="0" i="1" smtClean="0">
                              <a:latin typeface="Cambria Math" panose="02040503050406030204" pitchFamily="18" charset="0"/>
                            </a:rPr>
                            <m:t>𝑃</m:t>
                          </m:r>
                          <m:r>
                            <a:rPr lang="ro-RO" sz="2600" b="0" i="1" smtClean="0">
                              <a:latin typeface="Cambria Math" panose="02040503050406030204" pitchFamily="18" charset="0"/>
                            </a:rPr>
                            <m:t>(</m:t>
                          </m:r>
                          <m:r>
                            <a:rPr lang="ro-RO" sz="2600" b="0" i="1" smtClean="0">
                              <a:latin typeface="Cambria Math" panose="02040503050406030204" pitchFamily="18" charset="0"/>
                            </a:rPr>
                            <m:t>𝐻</m:t>
                          </m:r>
                          <m:r>
                            <a:rPr lang="ro-RO" sz="2600" b="0" i="1" smtClean="0">
                              <a:latin typeface="Cambria Math" panose="02040503050406030204" pitchFamily="18" charset="0"/>
                            </a:rPr>
                            <m:t>=1)</m:t>
                          </m:r>
                        </m:num>
                        <m:den>
                          <m:r>
                            <a:rPr lang="ro-RO" sz="2600" b="0" i="1" smtClean="0">
                              <a:latin typeface="Cambria Math" panose="02040503050406030204" pitchFamily="18" charset="0"/>
                            </a:rPr>
                            <m:t>𝑃</m:t>
                          </m:r>
                          <m:r>
                            <a:rPr lang="ro-RO" sz="2600" b="0" i="1" smtClean="0">
                              <a:latin typeface="Cambria Math" panose="02040503050406030204" pitchFamily="18" charset="0"/>
                            </a:rPr>
                            <m:t>(</m:t>
                          </m:r>
                          <m:r>
                            <a:rPr lang="ro-RO" sz="2600" b="0" i="1" smtClean="0">
                              <a:latin typeface="Cambria Math" panose="02040503050406030204" pitchFamily="18" charset="0"/>
                            </a:rPr>
                            <m:t>𝑈</m:t>
                          </m:r>
                          <m:r>
                            <a:rPr lang="ro-RO" sz="2600" b="0" i="1" smtClean="0">
                              <a:latin typeface="Cambria Math" panose="02040503050406030204" pitchFamily="18" charset="0"/>
                            </a:rPr>
                            <m:t>=3)</m:t>
                          </m:r>
                        </m:den>
                      </m:f>
                      <m:r>
                        <a:rPr lang="ro-RO" sz="2600" b="0" i="1" smtClean="0">
                          <a:latin typeface="Cambria Math" panose="02040503050406030204" pitchFamily="18" charset="0"/>
                        </a:rPr>
                        <m:t>=</m:t>
                      </m:r>
                      <m:f>
                        <m:fPr>
                          <m:ctrlPr>
                            <a:rPr lang="ro-RO" sz="2600" b="0" i="1" smtClean="0">
                              <a:latin typeface="Cambria Math" panose="02040503050406030204" pitchFamily="18" charset="0"/>
                            </a:rPr>
                          </m:ctrlPr>
                        </m:fPr>
                        <m:num>
                          <m:f>
                            <m:fPr>
                              <m:ctrlPr>
                                <a:rPr lang="ro-RO" sz="2600" b="0" i="1" smtClean="0">
                                  <a:latin typeface="Cambria Math" panose="02040503050406030204" pitchFamily="18" charset="0"/>
                                </a:rPr>
                              </m:ctrlPr>
                            </m:fPr>
                            <m:num>
                              <m:r>
                                <a:rPr lang="ro-RO" sz="2600" b="0" i="1" smtClean="0">
                                  <a:latin typeface="Cambria Math" panose="02040503050406030204" pitchFamily="18" charset="0"/>
                                </a:rPr>
                                <m:t>1</m:t>
                              </m:r>
                            </m:num>
                            <m:den>
                              <m:r>
                                <a:rPr lang="ro-RO" sz="2600" b="0" i="1" smtClean="0">
                                  <a:latin typeface="Cambria Math" panose="02040503050406030204" pitchFamily="18" charset="0"/>
                                </a:rPr>
                                <m:t>2</m:t>
                              </m:r>
                            </m:den>
                          </m:f>
                          <m:r>
                            <a:rPr lang="ro-RO" sz="2600" b="0" i="1" smtClean="0">
                              <a:latin typeface="Cambria Math" panose="02040503050406030204" pitchFamily="18" charset="0"/>
                            </a:rPr>
                            <m:t> </m:t>
                          </m:r>
                          <m:r>
                            <a:rPr lang="ro-RO" sz="2600" b="0" i="1" smtClean="0">
                              <a:latin typeface="Cambria Math" panose="02040503050406030204" pitchFamily="18" charset="0"/>
                              <a:ea typeface="Cambria Math" panose="02040503050406030204" pitchFamily="18" charset="0"/>
                            </a:rPr>
                            <m:t>∙ </m:t>
                          </m:r>
                          <m:f>
                            <m:fPr>
                              <m:ctrlPr>
                                <a:rPr lang="ro-RO" sz="2600" b="0" i="1" smtClean="0">
                                  <a:latin typeface="Cambria Math" panose="02040503050406030204" pitchFamily="18" charset="0"/>
                                  <a:ea typeface="Cambria Math" panose="02040503050406030204" pitchFamily="18" charset="0"/>
                                </a:rPr>
                              </m:ctrlPr>
                            </m:fPr>
                            <m:num>
                              <m:r>
                                <a:rPr lang="ro-RO" sz="2600" b="0" i="1" smtClean="0">
                                  <a:latin typeface="Cambria Math" panose="02040503050406030204" pitchFamily="18" charset="0"/>
                                  <a:ea typeface="Cambria Math" panose="02040503050406030204" pitchFamily="18" charset="0"/>
                                </a:rPr>
                                <m:t>1</m:t>
                              </m:r>
                            </m:num>
                            <m:den>
                              <m:r>
                                <a:rPr lang="ro-RO" sz="2600" b="0" i="1" smtClean="0">
                                  <a:latin typeface="Cambria Math" panose="02040503050406030204" pitchFamily="18" charset="0"/>
                                  <a:ea typeface="Cambria Math" panose="02040503050406030204" pitchFamily="18" charset="0"/>
                                </a:rPr>
                                <m:t>3</m:t>
                              </m:r>
                            </m:den>
                          </m:f>
                        </m:num>
                        <m:den>
                          <m:f>
                            <m:fPr>
                              <m:ctrlPr>
                                <a:rPr lang="ro-RO" sz="2600" b="0" i="1" smtClean="0">
                                  <a:latin typeface="Cambria Math" panose="02040503050406030204" pitchFamily="18" charset="0"/>
                                </a:rPr>
                              </m:ctrlPr>
                            </m:fPr>
                            <m:num>
                              <m:r>
                                <a:rPr lang="ro-RO" sz="2600" b="0" i="1" smtClean="0">
                                  <a:latin typeface="Cambria Math" panose="02040503050406030204" pitchFamily="18" charset="0"/>
                                </a:rPr>
                                <m:t>1</m:t>
                              </m:r>
                            </m:num>
                            <m:den>
                              <m:r>
                                <a:rPr lang="ro-RO" sz="2600" b="0" i="1" smtClean="0">
                                  <a:latin typeface="Cambria Math" panose="02040503050406030204" pitchFamily="18" charset="0"/>
                                </a:rPr>
                                <m:t>2</m:t>
                              </m:r>
                            </m:den>
                          </m:f>
                        </m:den>
                      </m:f>
                      <m:r>
                        <a:rPr lang="ro-RO" sz="2600" b="0" i="1" smtClean="0">
                          <a:latin typeface="Cambria Math" panose="02040503050406030204" pitchFamily="18" charset="0"/>
                        </a:rPr>
                        <m:t>=</m:t>
                      </m:r>
                      <m:f>
                        <m:fPr>
                          <m:ctrlPr>
                            <a:rPr lang="ro-RO" sz="2600" b="0" i="1" smtClean="0">
                              <a:latin typeface="Cambria Math" panose="02040503050406030204" pitchFamily="18" charset="0"/>
                            </a:rPr>
                          </m:ctrlPr>
                        </m:fPr>
                        <m:num>
                          <m:r>
                            <a:rPr lang="ro-RO" sz="2600" b="0" i="1" smtClean="0">
                              <a:latin typeface="Cambria Math" panose="02040503050406030204" pitchFamily="18" charset="0"/>
                            </a:rPr>
                            <m:t>1</m:t>
                          </m:r>
                        </m:num>
                        <m:den>
                          <m:r>
                            <a:rPr lang="ro-RO" sz="2600" b="0" i="1" smtClean="0">
                              <a:latin typeface="Cambria Math" panose="02040503050406030204" pitchFamily="18" charset="0"/>
                            </a:rPr>
                            <m:t>3</m:t>
                          </m:r>
                        </m:den>
                      </m:f>
                    </m:oMath>
                  </m:oMathPara>
                </a14:m>
                <a:endParaRPr lang="en-US" sz="2600" dirty="0"/>
              </a:p>
              <a:p>
                <a:r>
                  <a:rPr lang="en-US" sz="2600" dirty="0"/>
                  <a:t> </a:t>
                </a:r>
              </a:p>
              <a:p>
                <a:pPr/>
                <a14:m>
                  <m:oMathPara xmlns:m="http://schemas.openxmlformats.org/officeDocument/2006/math">
                    <m:oMathParaPr>
                      <m:jc m:val="centerGroup"/>
                    </m:oMathParaPr>
                    <m:oMath xmlns:m="http://schemas.openxmlformats.org/officeDocument/2006/math">
                      <m:r>
                        <a:rPr lang="ro-RO" sz="2600" i="1">
                          <a:latin typeface="Cambria Math" panose="02040503050406030204" pitchFamily="18" charset="0"/>
                        </a:rPr>
                        <m:t>𝑃</m:t>
                      </m:r>
                      <m:d>
                        <m:dPr>
                          <m:endChr m:val="|"/>
                          <m:ctrlPr>
                            <a:rPr lang="ro-RO" sz="2600" i="1">
                              <a:latin typeface="Cambria Math" panose="02040503050406030204" pitchFamily="18" charset="0"/>
                            </a:rPr>
                          </m:ctrlPr>
                        </m:dPr>
                        <m:e>
                          <m:r>
                            <a:rPr lang="ro-RO" sz="2600" i="1">
                              <a:latin typeface="Cambria Math" panose="02040503050406030204" pitchFamily="18" charset="0"/>
                            </a:rPr>
                            <m:t>𝐻</m:t>
                          </m:r>
                          <m:r>
                            <a:rPr lang="ro-RO" sz="2600" i="1">
                              <a:latin typeface="Cambria Math" panose="02040503050406030204" pitchFamily="18" charset="0"/>
                            </a:rPr>
                            <m:t>=2 </m:t>
                          </m:r>
                        </m:e>
                      </m:d>
                      <m:r>
                        <a:rPr lang="ro-RO" sz="2600" i="1">
                          <a:latin typeface="Cambria Math" panose="02040503050406030204" pitchFamily="18" charset="0"/>
                        </a:rPr>
                        <m:t> </m:t>
                      </m:r>
                      <m:r>
                        <a:rPr lang="ro-RO" sz="2600" i="1">
                          <a:latin typeface="Cambria Math" panose="02040503050406030204" pitchFamily="18" charset="0"/>
                        </a:rPr>
                        <m:t>𝑈</m:t>
                      </m:r>
                      <m:r>
                        <a:rPr lang="ro-RO" sz="2600" i="1">
                          <a:latin typeface="Cambria Math" panose="02040503050406030204" pitchFamily="18" charset="0"/>
                        </a:rPr>
                        <m:t>=3)=</m:t>
                      </m:r>
                      <m:f>
                        <m:fPr>
                          <m:ctrlPr>
                            <a:rPr lang="ro-RO" sz="2600" i="1">
                              <a:latin typeface="Cambria Math" panose="02040503050406030204" pitchFamily="18" charset="0"/>
                            </a:rPr>
                          </m:ctrlPr>
                        </m:fPr>
                        <m:num>
                          <m:r>
                            <a:rPr lang="ro-RO" sz="2600" i="1">
                              <a:latin typeface="Cambria Math" panose="02040503050406030204" pitchFamily="18" charset="0"/>
                            </a:rPr>
                            <m:t>𝑃</m:t>
                          </m:r>
                          <m:d>
                            <m:dPr>
                              <m:ctrlPr>
                                <a:rPr lang="ro-RO" sz="2600" i="1">
                                  <a:latin typeface="Cambria Math" panose="02040503050406030204" pitchFamily="18" charset="0"/>
                                </a:rPr>
                              </m:ctrlPr>
                            </m:dPr>
                            <m:e>
                              <m:r>
                                <a:rPr lang="ro-RO" sz="2600" i="1">
                                  <a:latin typeface="Cambria Math" panose="02040503050406030204" pitchFamily="18" charset="0"/>
                                </a:rPr>
                                <m:t>𝑈</m:t>
                              </m:r>
                              <m:r>
                                <a:rPr lang="ro-RO" sz="2600" i="1">
                                  <a:latin typeface="Cambria Math" panose="02040503050406030204" pitchFamily="18" charset="0"/>
                                </a:rPr>
                                <m:t>=3 | </m:t>
                              </m:r>
                              <m:r>
                                <a:rPr lang="ro-RO" sz="2600" i="1">
                                  <a:latin typeface="Cambria Math" panose="02040503050406030204" pitchFamily="18" charset="0"/>
                                </a:rPr>
                                <m:t>𝐻</m:t>
                              </m:r>
                              <m:r>
                                <a:rPr lang="ro-RO" sz="2600" i="1">
                                  <a:latin typeface="Cambria Math" panose="02040503050406030204" pitchFamily="18" charset="0"/>
                                </a:rPr>
                                <m:t>=2</m:t>
                              </m:r>
                            </m:e>
                          </m:d>
                          <m:r>
                            <a:rPr lang="ro-RO" sz="2600" i="1">
                              <a:latin typeface="Cambria Math" panose="02040503050406030204" pitchFamily="18" charset="0"/>
                            </a:rPr>
                            <m:t> </m:t>
                          </m:r>
                          <m:r>
                            <a:rPr lang="ro-RO" sz="2600" i="1">
                              <a:latin typeface="Cambria Math" panose="02040503050406030204" pitchFamily="18" charset="0"/>
                            </a:rPr>
                            <m:t>𝑃</m:t>
                          </m:r>
                          <m:r>
                            <a:rPr lang="ro-RO" sz="2600" i="1">
                              <a:latin typeface="Cambria Math" panose="02040503050406030204" pitchFamily="18" charset="0"/>
                            </a:rPr>
                            <m:t>(</m:t>
                          </m:r>
                          <m:r>
                            <a:rPr lang="ro-RO" sz="2600" i="1">
                              <a:latin typeface="Cambria Math" panose="02040503050406030204" pitchFamily="18" charset="0"/>
                            </a:rPr>
                            <m:t>𝐻</m:t>
                          </m:r>
                          <m:r>
                            <a:rPr lang="ro-RO" sz="2600" i="1">
                              <a:latin typeface="Cambria Math" panose="02040503050406030204" pitchFamily="18" charset="0"/>
                            </a:rPr>
                            <m:t>=2)</m:t>
                          </m:r>
                        </m:num>
                        <m:den>
                          <m:r>
                            <a:rPr lang="ro-RO" sz="2600" i="1">
                              <a:latin typeface="Cambria Math" panose="02040503050406030204" pitchFamily="18" charset="0"/>
                            </a:rPr>
                            <m:t>𝑃</m:t>
                          </m:r>
                          <m:r>
                            <a:rPr lang="ro-RO" sz="2600" i="1">
                              <a:latin typeface="Cambria Math" panose="02040503050406030204" pitchFamily="18" charset="0"/>
                            </a:rPr>
                            <m:t>(</m:t>
                          </m:r>
                          <m:r>
                            <a:rPr lang="ro-RO" sz="2600" i="1">
                              <a:latin typeface="Cambria Math" panose="02040503050406030204" pitchFamily="18" charset="0"/>
                            </a:rPr>
                            <m:t>𝑈</m:t>
                          </m:r>
                          <m:r>
                            <a:rPr lang="ro-RO" sz="2600" i="1">
                              <a:latin typeface="Cambria Math" panose="02040503050406030204" pitchFamily="18" charset="0"/>
                            </a:rPr>
                            <m:t>=3)</m:t>
                          </m:r>
                        </m:den>
                      </m:f>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b="0" i="1" smtClean="0">
                              <a:latin typeface="Cambria Math" panose="02040503050406030204" pitchFamily="18" charset="0"/>
                            </a:rPr>
                            <m:t>1</m:t>
                          </m:r>
                          <m:r>
                            <a:rPr lang="ro-RO" sz="2600" i="1">
                              <a:latin typeface="Cambria Math" panose="02040503050406030204" pitchFamily="18" charset="0"/>
                            </a:rPr>
                            <m:t> </m:t>
                          </m:r>
                          <m:r>
                            <a:rPr lang="ro-RO" sz="2600" i="1">
                              <a:latin typeface="Cambria Math" panose="02040503050406030204" pitchFamily="18" charset="0"/>
                              <a:ea typeface="Cambria Math" panose="02040503050406030204" pitchFamily="18" charset="0"/>
                            </a:rPr>
                            <m:t>∙ </m:t>
                          </m:r>
                          <m:f>
                            <m:fPr>
                              <m:ctrlPr>
                                <a:rPr lang="ro-RO" sz="2600" i="1">
                                  <a:latin typeface="Cambria Math" panose="02040503050406030204" pitchFamily="18" charset="0"/>
                                  <a:ea typeface="Cambria Math" panose="02040503050406030204" pitchFamily="18" charset="0"/>
                                </a:rPr>
                              </m:ctrlPr>
                            </m:fPr>
                            <m:num>
                              <m:r>
                                <a:rPr lang="ro-RO" sz="2600" i="1">
                                  <a:latin typeface="Cambria Math" panose="02040503050406030204" pitchFamily="18" charset="0"/>
                                  <a:ea typeface="Cambria Math" panose="02040503050406030204" pitchFamily="18" charset="0"/>
                                </a:rPr>
                                <m:t>1</m:t>
                              </m:r>
                            </m:num>
                            <m:den>
                              <m:r>
                                <a:rPr lang="ro-RO" sz="2600" i="1">
                                  <a:latin typeface="Cambria Math" panose="02040503050406030204" pitchFamily="18" charset="0"/>
                                  <a:ea typeface="Cambria Math" panose="02040503050406030204" pitchFamily="18" charset="0"/>
                                </a:rPr>
                                <m:t>3</m:t>
                              </m:r>
                            </m:den>
                          </m:f>
                        </m:num>
                        <m:den>
                          <m:f>
                            <m:fPr>
                              <m:ctrlPr>
                                <a:rPr lang="ro-RO" sz="2600" i="1">
                                  <a:latin typeface="Cambria Math" panose="02040503050406030204" pitchFamily="18" charset="0"/>
                                </a:rPr>
                              </m:ctrlPr>
                            </m:fPr>
                            <m:num>
                              <m:r>
                                <a:rPr lang="ro-RO" sz="2600" i="1">
                                  <a:latin typeface="Cambria Math" panose="02040503050406030204" pitchFamily="18" charset="0"/>
                                </a:rPr>
                                <m:t>1</m:t>
                              </m:r>
                            </m:num>
                            <m:den>
                              <m:r>
                                <a:rPr lang="ro-RO" sz="2600" i="1">
                                  <a:latin typeface="Cambria Math" panose="02040503050406030204" pitchFamily="18" charset="0"/>
                                </a:rPr>
                                <m:t>2</m:t>
                              </m:r>
                            </m:den>
                          </m:f>
                        </m:den>
                      </m:f>
                      <m:r>
                        <a:rPr lang="ro-RO" sz="2600" i="1">
                          <a:latin typeface="Cambria Math" panose="02040503050406030204" pitchFamily="18" charset="0"/>
                        </a:rPr>
                        <m:t>=</m:t>
                      </m:r>
                      <m:f>
                        <m:fPr>
                          <m:ctrlPr>
                            <a:rPr lang="ro-RO" sz="2600" i="1">
                              <a:latin typeface="Cambria Math" panose="02040503050406030204" pitchFamily="18" charset="0"/>
                            </a:rPr>
                          </m:ctrlPr>
                        </m:fPr>
                        <m:num>
                          <m:r>
                            <a:rPr lang="ro-RO" sz="2600" b="0" i="1" smtClean="0">
                              <a:latin typeface="Cambria Math" panose="02040503050406030204" pitchFamily="18" charset="0"/>
                            </a:rPr>
                            <m:t>2</m:t>
                          </m:r>
                        </m:num>
                        <m:den>
                          <m:r>
                            <a:rPr lang="ro-RO" sz="2600" i="1">
                              <a:latin typeface="Cambria Math" panose="02040503050406030204" pitchFamily="18" charset="0"/>
                            </a:rPr>
                            <m:t>3</m:t>
                          </m:r>
                        </m:den>
                      </m:f>
                    </m:oMath>
                  </m:oMathPara>
                </a14:m>
                <a:endParaRPr lang="en-US" sz="2600" dirty="0"/>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393035" y="1563480"/>
                <a:ext cx="9071640" cy="5744001"/>
              </a:xfrm>
              <a:blipFill>
                <a:blip r:embed="rId2"/>
                <a:stretch>
                  <a:fillRect l="-1958" b="-662"/>
                </a:stretch>
              </a:blipFill>
            </p:spPr>
            <p:txBody>
              <a:bodyPr/>
              <a:lstStyle/>
              <a:p>
                <a:r>
                  <a:rPr lang="en-US">
                    <a:noFill/>
                  </a:rPr>
                  <a:t> </a:t>
                </a:r>
              </a:p>
            </p:txBody>
          </p:sp>
        </mc:Fallback>
      </mc:AlternateContent>
      <p:sp>
        <p:nvSpPr>
          <p:cNvPr id="2" name="Title 1"/>
          <p:cNvSpPr>
            <a:spLocks noGrp="1"/>
          </p:cNvSpPr>
          <p:nvPr>
            <p:ph type="title"/>
          </p:nvPr>
        </p:nvSpPr>
        <p:spPr/>
        <p:txBody>
          <a:bodyPr/>
          <a:lstStyle/>
          <a:p>
            <a:pPr algn="ctr"/>
            <a:r>
              <a:rPr lang="en-US" dirty="0"/>
              <a:t>Monty Hall Problem</a:t>
            </a:r>
          </a:p>
        </p:txBody>
      </p:sp>
    </p:spTree>
    <p:extLst>
      <p:ext uri="{BB962C8B-B14F-4D97-AF65-F5344CB8AC3E}">
        <p14:creationId xmlns:p14="http://schemas.microsoft.com/office/powerpoint/2010/main" val="32051193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58051" name="Rectangle 3"/>
              <p:cNvSpPr>
                <a:spLocks noGrp="1" noChangeArrowheads="1"/>
              </p:cNvSpPr>
              <p:nvPr>
                <p:ph type="subTitle"/>
              </p:nvPr>
            </p:nvSpPr>
            <p:spPr>
              <a:xfrm>
                <a:off x="504000" y="1714501"/>
                <a:ext cx="9071640" cy="5514974"/>
              </a:xfrm>
            </p:spPr>
            <p:txBody>
              <a:bodyPr/>
              <a:lstStyle/>
              <a:p>
                <a:pPr marL="457200" indent="-457200">
                  <a:lnSpc>
                    <a:spcPct val="90000"/>
                  </a:lnSpc>
                  <a:buFont typeface="Arial" panose="020B0604020202020204" pitchFamily="34" charset="0"/>
                  <a:buChar char="•"/>
                </a:pPr>
                <a:r>
                  <a:rPr lang="en-US" sz="2800" b="1" dirty="0"/>
                  <a:t>Learn</a:t>
                </a:r>
                <a:r>
                  <a:rPr lang="en-US" sz="2800" dirty="0"/>
                  <a:t>: </a:t>
                </a:r>
                <a14:m>
                  <m:oMath xmlns:m="http://schemas.openxmlformats.org/officeDocument/2006/math">
                    <m:r>
                      <a:rPr lang="ro-RO" sz="2800" b="0" i="1" smtClean="0">
                        <a:latin typeface="Cambria Math" panose="02040503050406030204" pitchFamily="18" charset="0"/>
                      </a:rPr>
                      <m:t>h</m:t>
                    </m:r>
                    <m:r>
                      <a:rPr lang="ro-RO" sz="2800" b="0" i="1" smtClean="0">
                        <a:latin typeface="Cambria Math" panose="02040503050406030204" pitchFamily="18" charset="0"/>
                      </a:rPr>
                      <m:t>:</m:t>
                    </m:r>
                    <m:r>
                      <a:rPr lang="ro-RO" sz="2800" b="1" i="1" smtClean="0">
                        <a:latin typeface="Cambria Math" panose="02040503050406030204" pitchFamily="18" charset="0"/>
                      </a:rPr>
                      <m:t>𝑿</m:t>
                    </m:r>
                    <m:r>
                      <a:rPr lang="ro-RO" sz="2800" b="0" i="1" smtClean="0">
                        <a:latin typeface="Cambria Math" panose="02040503050406030204" pitchFamily="18" charset="0"/>
                        <a:ea typeface="Cambria Math" panose="02040503050406030204" pitchFamily="18" charset="0"/>
                      </a:rPr>
                      <m:t>→</m:t>
                    </m:r>
                    <m:r>
                      <a:rPr lang="ro-RO" sz="2800" b="0" i="1" smtClean="0">
                        <a:latin typeface="Cambria Math" panose="02040503050406030204" pitchFamily="18" charset="0"/>
                        <a:ea typeface="Cambria Math" panose="02040503050406030204" pitchFamily="18" charset="0"/>
                      </a:rPr>
                      <m:t>𝑌</m:t>
                    </m:r>
                  </m:oMath>
                </a14:m>
                <a:endParaRPr lang="en-US" sz="2800" dirty="0"/>
              </a:p>
              <a:p>
                <a:pPr marL="457200" indent="-457200">
                  <a:lnSpc>
                    <a:spcPct val="90000"/>
                  </a:lnSpc>
                  <a:buFont typeface="Arial" panose="020B0604020202020204" pitchFamily="34" charset="0"/>
                  <a:buChar char="•"/>
                </a:pPr>
                <a:endParaRPr lang="en-US" sz="800" dirty="0"/>
              </a:p>
              <a:p>
                <a:pPr marL="457200" lvl="1" indent="-457200">
                  <a:lnSpc>
                    <a:spcPct val="90000"/>
                  </a:lnSpc>
                  <a:buFont typeface="Wingdings" pitchFamily="2" charset="2"/>
                  <a:buChar char="Ø"/>
                </a:pPr>
                <a:r>
                  <a:rPr lang="en-US" sz="2400" b="1" dirty="0"/>
                  <a:t>X</a:t>
                </a:r>
                <a:r>
                  <a:rPr lang="en-US" sz="2400" dirty="0"/>
                  <a:t> – features</a:t>
                </a:r>
              </a:p>
              <a:p>
                <a:pPr lvl="1">
                  <a:lnSpc>
                    <a:spcPct val="90000"/>
                  </a:lnSpc>
                </a:pPr>
                <a:endParaRPr lang="en-US" sz="800" dirty="0"/>
              </a:p>
              <a:p>
                <a:pPr marL="457200" lvl="1" indent="-457200">
                  <a:lnSpc>
                    <a:spcPct val="90000"/>
                  </a:lnSpc>
                  <a:buFont typeface="Wingdings" pitchFamily="2" charset="2"/>
                  <a:buChar char="Ø"/>
                </a:pPr>
                <a:r>
                  <a:rPr lang="en-US" sz="2400" dirty="0"/>
                  <a:t>Y – target classes</a:t>
                </a:r>
              </a:p>
              <a:p>
                <a:pPr marL="457200" indent="-457200">
                  <a:lnSpc>
                    <a:spcPct val="90000"/>
                  </a:lnSpc>
                  <a:buFont typeface="Arial" panose="020B0604020202020204" pitchFamily="34" charset="0"/>
                  <a:buChar char="•"/>
                </a:pPr>
                <a:endParaRPr lang="en-US" sz="2800" b="1" dirty="0"/>
              </a:p>
              <a:p>
                <a:pPr marL="457200" indent="-457200">
                  <a:lnSpc>
                    <a:spcPct val="90000"/>
                  </a:lnSpc>
                  <a:buFont typeface="Arial" panose="020B0604020202020204" pitchFamily="34" charset="0"/>
                  <a:buChar char="•"/>
                </a:pPr>
                <a:r>
                  <a:rPr lang="en-US" sz="2800" dirty="0"/>
                  <a:t>Suppose we know P(Y|</a:t>
                </a:r>
                <a:r>
                  <a:rPr lang="en-US" sz="2800" b="1" dirty="0"/>
                  <a:t>X</a:t>
                </a:r>
                <a:r>
                  <a:rPr lang="en-US" sz="2800" dirty="0"/>
                  <a:t>) exactly, how should we classify the data?</a:t>
                </a:r>
              </a:p>
              <a:p>
                <a:pPr marL="457200" indent="-457200">
                  <a:lnSpc>
                    <a:spcPct val="90000"/>
                  </a:lnSpc>
                  <a:buFont typeface="Arial" panose="020B0604020202020204" pitchFamily="34" charset="0"/>
                  <a:buChar char="•"/>
                </a:pPr>
                <a:endParaRPr lang="en-US" sz="800" dirty="0"/>
              </a:p>
              <a:p>
                <a:pPr marL="457200" lvl="1" indent="-457200">
                  <a:lnSpc>
                    <a:spcPct val="90000"/>
                  </a:lnSpc>
                  <a:buFont typeface="Wingdings" pitchFamily="2" charset="2"/>
                  <a:buChar char="Ø"/>
                </a:pPr>
                <a:r>
                  <a:rPr lang="en-US" sz="2400" dirty="0"/>
                  <a:t>We apply the Bayes classifier:</a:t>
                </a:r>
              </a:p>
              <a:p>
                <a:pPr marL="457200" lvl="1" indent="0">
                  <a:buNone/>
                </a:pPr>
                <a:endParaRPr lang="ro-RO" sz="2800" b="0" i="1" dirty="0">
                  <a:latin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sSup>
                        <m:sSupPr>
                          <m:ctrlPr>
                            <a:rPr lang="ro-RO" sz="2800" b="0" i="1" smtClean="0">
                              <a:latin typeface="Cambria Math" panose="02040503050406030204" pitchFamily="18" charset="0"/>
                            </a:rPr>
                          </m:ctrlPr>
                        </m:sSupPr>
                        <m:e>
                          <m:r>
                            <a:rPr lang="ro-RO" sz="2800" b="0" i="1" smtClean="0">
                              <a:latin typeface="Cambria Math" panose="02040503050406030204" pitchFamily="18" charset="0"/>
                            </a:rPr>
                            <m:t>𝑦</m:t>
                          </m:r>
                        </m:e>
                        <m:sup>
                          <m:r>
                            <a:rPr lang="ro-RO" sz="2800" b="0" i="1" smtClean="0">
                              <a:latin typeface="Cambria Math" panose="02040503050406030204" pitchFamily="18" charset="0"/>
                            </a:rPr>
                            <m:t>∗</m:t>
                          </m:r>
                        </m:sup>
                      </m:sSup>
                      <m:r>
                        <a:rPr lang="ro-RO" sz="2800" b="0" i="1" smtClean="0">
                          <a:latin typeface="Cambria Math" panose="02040503050406030204" pitchFamily="18" charset="0"/>
                        </a:rPr>
                        <m:t>=</m:t>
                      </m:r>
                      <m:sSup>
                        <m:sSupPr>
                          <m:ctrlPr>
                            <a:rPr lang="ro-RO" sz="2800" b="0" i="1" smtClean="0">
                              <a:latin typeface="Cambria Math" panose="02040503050406030204" pitchFamily="18" charset="0"/>
                            </a:rPr>
                          </m:ctrlPr>
                        </m:sSupPr>
                        <m:e>
                          <m:r>
                            <a:rPr lang="ro-RO" sz="2800" b="0" i="1" smtClean="0">
                              <a:latin typeface="Cambria Math" panose="02040503050406030204" pitchFamily="18" charset="0"/>
                            </a:rPr>
                            <m:t>h</m:t>
                          </m:r>
                        </m:e>
                        <m:sup>
                          <m:r>
                            <a:rPr lang="ro-RO" sz="2800" b="0" i="1" smtClean="0">
                              <a:latin typeface="Cambria Math" panose="02040503050406030204" pitchFamily="18" charset="0"/>
                            </a:rPr>
                            <m:t>∗</m:t>
                          </m:r>
                        </m:sup>
                      </m:sSup>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𝑥</m:t>
                          </m:r>
                        </m:e>
                      </m:d>
                      <m:r>
                        <a:rPr lang="ro-RO" sz="2800" b="0" i="1" smtClean="0">
                          <a:latin typeface="Cambria Math" panose="02040503050406030204" pitchFamily="18" charset="0"/>
                        </a:rPr>
                        <m:t>=</m:t>
                      </m:r>
                      <m:func>
                        <m:funcPr>
                          <m:ctrlPr>
                            <a:rPr lang="ro-RO" sz="2800" b="0" i="1" smtClean="0">
                              <a:latin typeface="Cambria Math" panose="02040503050406030204" pitchFamily="18" charset="0"/>
                            </a:rPr>
                          </m:ctrlPr>
                        </m:funcPr>
                        <m:fName>
                          <m:limLow>
                            <m:limLowPr>
                              <m:ctrlPr>
                                <a:rPr lang="ro-RO" sz="2800" b="0" i="1" smtClean="0">
                                  <a:latin typeface="Cambria Math" panose="02040503050406030204" pitchFamily="18" charset="0"/>
                                </a:rPr>
                              </m:ctrlPr>
                            </m:limLowPr>
                            <m:e>
                              <m:r>
                                <m:rPr>
                                  <m:sty m:val="p"/>
                                </m:rPr>
                                <a:rPr lang="ro-RO" sz="2800" b="0" i="0" smtClean="0">
                                  <a:latin typeface="Cambria Math" panose="02040503050406030204" pitchFamily="18" charset="0"/>
                                </a:rPr>
                                <m:t>argmax</m:t>
                              </m:r>
                            </m:e>
                            <m:lim>
                              <m:r>
                                <a:rPr lang="ro-RO" sz="2800" b="0" i="1" smtClean="0">
                                  <a:latin typeface="Cambria Math" panose="02040503050406030204" pitchFamily="18" charset="0"/>
                                </a:rPr>
                                <m:t>𝑦</m:t>
                              </m:r>
                            </m:lim>
                          </m:limLow>
                        </m:fName>
                        <m:e>
                          <m:r>
                            <a:rPr lang="ro-RO" sz="2800" i="1">
                              <a:latin typeface="Cambria Math" panose="02040503050406030204" pitchFamily="18" charset="0"/>
                            </a:rPr>
                            <m:t>𝑃</m:t>
                          </m:r>
                          <m:d>
                            <m:dPr>
                              <m:endChr m:val="|"/>
                              <m:ctrlPr>
                                <a:rPr lang="ro-RO" sz="2800" i="1">
                                  <a:latin typeface="Cambria Math" panose="02040503050406030204" pitchFamily="18" charset="0"/>
                                </a:rPr>
                              </m:ctrlPr>
                            </m:dPr>
                            <m:e>
                              <m:r>
                                <a:rPr lang="ro-RO" sz="2800" i="1">
                                  <a:latin typeface="Cambria Math" panose="02040503050406030204" pitchFamily="18" charset="0"/>
                                </a:rPr>
                                <m:t>𝑌</m:t>
                              </m:r>
                              <m:r>
                                <a:rPr lang="ro-RO" sz="2800" i="1">
                                  <a:latin typeface="Cambria Math" panose="02040503050406030204" pitchFamily="18" charset="0"/>
                                </a:rPr>
                                <m:t>=</m:t>
                              </m:r>
                              <m:r>
                                <a:rPr lang="ro-RO" sz="2800" i="1">
                                  <a:latin typeface="Cambria Math" panose="02040503050406030204" pitchFamily="18" charset="0"/>
                                </a:rPr>
                                <m:t>𝑦</m:t>
                              </m:r>
                              <m:r>
                                <a:rPr lang="ro-RO" sz="2800" i="1">
                                  <a:latin typeface="Cambria Math" panose="02040503050406030204" pitchFamily="18" charset="0"/>
                                </a:rPr>
                                <m:t> </m:t>
                              </m:r>
                            </m:e>
                          </m:d>
                          <m:r>
                            <a:rPr lang="ro-RO" sz="2800" b="0" i="1" smtClean="0">
                              <a:latin typeface="Cambria Math" panose="02040503050406030204" pitchFamily="18" charset="0"/>
                            </a:rPr>
                            <m:t> </m:t>
                          </m:r>
                          <m:r>
                            <a:rPr lang="ro-RO" sz="2800" i="1">
                              <a:latin typeface="Cambria Math" panose="02040503050406030204" pitchFamily="18" charset="0"/>
                            </a:rPr>
                            <m:t>𝑋</m:t>
                          </m:r>
                          <m:r>
                            <a:rPr lang="ro-RO" sz="2800" i="1">
                              <a:latin typeface="Cambria Math" panose="02040503050406030204" pitchFamily="18" charset="0"/>
                            </a:rPr>
                            <m:t>=</m:t>
                          </m:r>
                          <m:r>
                            <a:rPr lang="ro-RO" sz="2800" i="1">
                              <a:latin typeface="Cambria Math" panose="02040503050406030204" pitchFamily="18" charset="0"/>
                            </a:rPr>
                            <m:t>𝑥</m:t>
                          </m:r>
                          <m:r>
                            <a:rPr lang="ro-RO" sz="2800" i="1">
                              <a:latin typeface="Cambria Math" panose="02040503050406030204" pitchFamily="18" charset="0"/>
                            </a:rPr>
                            <m:t>)</m:t>
                          </m:r>
                          <m:r>
                            <m:rPr>
                              <m:nor/>
                            </m:rPr>
                            <a:rPr lang="en-US" sz="2800" dirty="0"/>
                            <m:t> </m:t>
                          </m:r>
                        </m:e>
                      </m:func>
                    </m:oMath>
                  </m:oMathPara>
                </a14:m>
                <a:endParaRPr lang="en-US" sz="2800" dirty="0"/>
              </a:p>
              <a:p>
                <a:pPr marL="0" indent="0">
                  <a:lnSpc>
                    <a:spcPct val="90000"/>
                  </a:lnSpc>
                  <a:buNone/>
                </a:pPr>
                <a:endParaRPr lang="en-US" sz="2800" b="1" dirty="0">
                  <a:solidFill>
                    <a:srgbClr val="FF0000"/>
                  </a:solidFill>
                </a:endParaRPr>
              </a:p>
              <a:p>
                <a:pPr marL="457200" indent="-457200">
                  <a:lnSpc>
                    <a:spcPct val="90000"/>
                  </a:lnSpc>
                  <a:buFont typeface="Arial" panose="020B0604020202020204" pitchFamily="34" charset="0"/>
                  <a:buChar char="•"/>
                </a:pPr>
                <a:r>
                  <a:rPr lang="en-US" sz="2800" b="1" dirty="0">
                    <a:solidFill>
                      <a:srgbClr val="FF0000"/>
                    </a:solidFill>
                  </a:rPr>
                  <a:t>Why?</a:t>
                </a:r>
              </a:p>
            </p:txBody>
          </p:sp>
        </mc:Choice>
        <mc:Fallback xmlns="">
          <p:sp>
            <p:nvSpPr>
              <p:cNvPr id="258051" name="Rectangle 3"/>
              <p:cNvSpPr>
                <a:spLocks noGrp="1" noRot="1" noChangeAspect="1" noMove="1" noResize="1" noEditPoints="1" noAdjustHandles="1" noChangeArrowheads="1" noChangeShapeType="1" noTextEdit="1"/>
              </p:cNvSpPr>
              <p:nvPr>
                <p:ph type="subTitle"/>
              </p:nvPr>
            </p:nvSpPr>
            <p:spPr>
              <a:xfrm>
                <a:off x="504000" y="1714501"/>
                <a:ext cx="9071640" cy="5514974"/>
              </a:xfrm>
              <a:blipFill>
                <a:blip r:embed="rId3"/>
                <a:stretch>
                  <a:fillRect l="-2098"/>
                </a:stretch>
              </a:blipFill>
            </p:spPr>
            <p:txBody>
              <a:bodyPr/>
              <a:lstStyle/>
              <a:p>
                <a:r>
                  <a:rPr lang="ro-RO">
                    <a:noFill/>
                  </a:rPr>
                  <a:t> </a:t>
                </a:r>
              </a:p>
            </p:txBody>
          </p:sp>
        </mc:Fallback>
      </mc:AlternateContent>
      <p:sp>
        <p:nvSpPr>
          <p:cNvPr id="258050" name="Rectangle 2"/>
          <p:cNvSpPr>
            <a:spLocks noGrp="1" noChangeArrowheads="1"/>
          </p:cNvSpPr>
          <p:nvPr>
            <p:ph type="title"/>
          </p:nvPr>
        </p:nvSpPr>
        <p:spPr/>
        <p:txBody>
          <a:bodyPr/>
          <a:lstStyle/>
          <a:p>
            <a:pPr algn="ctr"/>
            <a:r>
              <a:rPr lang="en-US" dirty="0"/>
              <a:t>Optimal classifier</a:t>
            </a:r>
          </a:p>
        </p:txBody>
      </p:sp>
    </p:spTree>
    <p:extLst>
      <p:ext uri="{BB962C8B-B14F-4D97-AF65-F5344CB8AC3E}">
        <p14:creationId xmlns:p14="http://schemas.microsoft.com/office/powerpoint/2010/main" val="1713350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805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805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8051">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8051">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8051">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8051">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8051">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p:cNvSpPr>
            <a:spLocks noGrp="1" noChangeArrowheads="1"/>
          </p:cNvSpPr>
          <p:nvPr>
            <p:ph type="title"/>
          </p:nvPr>
        </p:nvSpPr>
        <p:spPr/>
        <p:txBody>
          <a:bodyPr/>
          <a:lstStyle/>
          <a:p>
            <a:pPr algn="ctr"/>
            <a:r>
              <a:rPr lang="en-US" dirty="0"/>
              <a:t>Optimal classifier</a:t>
            </a:r>
          </a:p>
        </p:txBody>
      </p:sp>
      <mc:AlternateContent xmlns:mc="http://schemas.openxmlformats.org/markup-compatibility/2006" xmlns:a14="http://schemas.microsoft.com/office/drawing/2010/main">
        <mc:Choice Requires="a14">
          <p:sp>
            <p:nvSpPr>
              <p:cNvPr id="260099" name="Rectangle 3"/>
              <p:cNvSpPr>
                <a:spLocks noGrp="1" noChangeArrowheads="1"/>
              </p:cNvSpPr>
              <p:nvPr>
                <p:ph type="body" idx="1"/>
              </p:nvPr>
            </p:nvSpPr>
            <p:spPr>
              <a:xfrm>
                <a:off x="589511" y="1710232"/>
                <a:ext cx="8986130" cy="4847732"/>
              </a:xfrm>
            </p:spPr>
            <p:txBody>
              <a:bodyPr/>
              <a:lstStyle/>
              <a:p>
                <a:r>
                  <a:rPr lang="en-US" b="1" dirty="0"/>
                  <a:t>Theorem: </a:t>
                </a:r>
                <a:r>
                  <a:rPr lang="en-US" dirty="0"/>
                  <a:t>The</a:t>
                </a:r>
                <a:r>
                  <a:rPr lang="en-US" b="1" dirty="0"/>
                  <a:t> </a:t>
                </a:r>
                <a:r>
                  <a:rPr lang="en-US" dirty="0"/>
                  <a:t>Bayes classifier </a:t>
                </a:r>
                <a:r>
                  <a:rPr lang="en-US" dirty="0" err="1"/>
                  <a:t>h</a:t>
                </a:r>
                <a:r>
                  <a:rPr lang="en-US" baseline="-25000" dirty="0" err="1"/>
                  <a:t>Bayes</a:t>
                </a:r>
                <a:r>
                  <a:rPr lang="en-US" dirty="0"/>
                  <a:t> is optimal!</a:t>
                </a:r>
              </a:p>
              <a:p>
                <a:pPr lvl="1"/>
                <a:endParaRPr lang="en-US" dirty="0"/>
              </a:p>
              <a:p>
                <a:pPr lvl="1"/>
                <a:r>
                  <a:rPr lang="en-US" dirty="0"/>
                  <a:t>This is:</a:t>
                </a:r>
              </a:p>
              <a:p>
                <a:pPr marL="457200" lvl="1" indent="0">
                  <a:buNone/>
                </a:pPr>
                <a14:m>
                  <m:oMathPara xmlns:m="http://schemas.openxmlformats.org/officeDocument/2006/math">
                    <m:oMathParaPr>
                      <m:jc m:val="centerGroup"/>
                    </m:oMathParaPr>
                    <m:oMath xmlns:m="http://schemas.openxmlformats.org/officeDocument/2006/math">
                      <m:sSub>
                        <m:sSubPr>
                          <m:ctrlPr>
                            <a:rPr lang="ro-RO" b="0" i="1" smtClean="0">
                              <a:latin typeface="Cambria Math" panose="02040503050406030204" pitchFamily="18" charset="0"/>
                            </a:rPr>
                          </m:ctrlPr>
                        </m:sSubPr>
                        <m:e>
                          <m:r>
                            <a:rPr lang="ro-RO" i="1">
                              <a:latin typeface="Cambria Math" panose="02040503050406030204" pitchFamily="18" charset="0"/>
                            </a:rPr>
                            <m:t>𝑒𝑟</m:t>
                          </m:r>
                          <m:r>
                            <a:rPr lang="ro-RO" b="0" i="1" smtClean="0">
                              <a:latin typeface="Cambria Math" panose="02040503050406030204" pitchFamily="18" charset="0"/>
                            </a:rPr>
                            <m:t>𝑟𝑜𝑟</m:t>
                          </m:r>
                        </m:e>
                        <m:sub>
                          <m:r>
                            <a:rPr lang="ro-RO" b="0" i="1" smtClean="0">
                              <a:latin typeface="Cambria Math" panose="02040503050406030204" pitchFamily="18" charset="0"/>
                            </a:rPr>
                            <m:t>𝑡𝑟𝑢𝑒</m:t>
                          </m:r>
                        </m:sub>
                      </m:sSub>
                      <m:d>
                        <m:dPr>
                          <m:ctrlPr>
                            <a:rPr lang="ro-RO" b="0" i="1" smtClean="0">
                              <a:latin typeface="Cambria Math" panose="02040503050406030204" pitchFamily="18" charset="0"/>
                            </a:rPr>
                          </m:ctrlPr>
                        </m:dPr>
                        <m:e>
                          <m:sSub>
                            <m:sSubPr>
                              <m:ctrlPr>
                                <a:rPr lang="ro-RO" b="0" i="1" smtClean="0">
                                  <a:latin typeface="Cambria Math" panose="02040503050406030204" pitchFamily="18" charset="0"/>
                                </a:rPr>
                              </m:ctrlPr>
                            </m:sSubPr>
                            <m:e>
                              <m:r>
                                <a:rPr lang="ro-RO" b="0" i="1" smtClean="0">
                                  <a:latin typeface="Cambria Math" panose="02040503050406030204" pitchFamily="18" charset="0"/>
                                </a:rPr>
                                <m:t>h</m:t>
                              </m:r>
                            </m:e>
                            <m:sub>
                              <m:r>
                                <a:rPr lang="ro-RO" b="0" i="1" smtClean="0">
                                  <a:latin typeface="Cambria Math" panose="02040503050406030204" pitchFamily="18" charset="0"/>
                                </a:rPr>
                                <m:t>𝐵𝑎𝑦𝑒𝑠</m:t>
                              </m:r>
                            </m:sub>
                          </m:sSub>
                        </m:e>
                      </m:d>
                      <m:r>
                        <a:rPr lang="ro-RO" b="0" i="1" smtClean="0">
                          <a:latin typeface="Cambria Math" panose="02040503050406030204" pitchFamily="18" charset="0"/>
                          <a:ea typeface="Cambria Math" panose="02040503050406030204" pitchFamily="18" charset="0"/>
                        </a:rPr>
                        <m:t>≤</m:t>
                      </m:r>
                      <m:sSub>
                        <m:sSubPr>
                          <m:ctrlPr>
                            <a:rPr lang="ro-RO" i="1">
                              <a:latin typeface="Cambria Math" panose="02040503050406030204" pitchFamily="18" charset="0"/>
                            </a:rPr>
                          </m:ctrlPr>
                        </m:sSubPr>
                        <m:e>
                          <m:r>
                            <a:rPr lang="ro-RO" i="1">
                              <a:latin typeface="Cambria Math" panose="02040503050406030204" pitchFamily="18" charset="0"/>
                            </a:rPr>
                            <m:t>𝑒𝑟</m:t>
                          </m:r>
                          <m:r>
                            <a:rPr lang="ro-RO" b="0" i="1" smtClean="0">
                              <a:latin typeface="Cambria Math" panose="02040503050406030204" pitchFamily="18" charset="0"/>
                            </a:rPr>
                            <m:t>𝑟</m:t>
                          </m:r>
                          <m:r>
                            <a:rPr lang="ro-RO" i="1">
                              <a:latin typeface="Cambria Math" panose="02040503050406030204" pitchFamily="18" charset="0"/>
                            </a:rPr>
                            <m:t>𝑜𝑟</m:t>
                          </m:r>
                        </m:e>
                        <m:sub>
                          <m:r>
                            <a:rPr lang="ro-RO" i="1">
                              <a:latin typeface="Cambria Math" panose="02040503050406030204" pitchFamily="18" charset="0"/>
                            </a:rPr>
                            <m:t>𝑡𝑟𝑢𝑒</m:t>
                          </m:r>
                        </m:sub>
                      </m:sSub>
                      <m:d>
                        <m:dPr>
                          <m:ctrlPr>
                            <a:rPr lang="ro-RO" i="1">
                              <a:latin typeface="Cambria Math" panose="02040503050406030204" pitchFamily="18" charset="0"/>
                            </a:rPr>
                          </m:ctrlPr>
                        </m:dPr>
                        <m:e>
                          <m:r>
                            <a:rPr lang="ro-RO" b="0" i="1" smtClean="0">
                              <a:latin typeface="Cambria Math" panose="02040503050406030204" pitchFamily="18" charset="0"/>
                            </a:rPr>
                            <m:t>h</m:t>
                          </m:r>
                        </m:e>
                      </m:d>
                      <m:r>
                        <a:rPr lang="ro-RO" b="0" i="1" smtClean="0">
                          <a:latin typeface="Cambria Math" panose="02040503050406030204" pitchFamily="18" charset="0"/>
                        </a:rPr>
                        <m:t>,</m:t>
                      </m:r>
                      <m:r>
                        <a:rPr lang="ro-RO" b="0" i="1" smtClean="0">
                          <a:latin typeface="Cambria Math" panose="02040503050406030204" pitchFamily="18" charset="0"/>
                          <a:ea typeface="Cambria Math" panose="02040503050406030204" pitchFamily="18" charset="0"/>
                        </a:rPr>
                        <m:t>∀</m:t>
                      </m:r>
                      <m:r>
                        <a:rPr lang="ro-RO" b="0" i="1" smtClean="0">
                          <a:latin typeface="Cambria Math" panose="02040503050406030204" pitchFamily="18" charset="0"/>
                          <a:ea typeface="Cambria Math" panose="02040503050406030204" pitchFamily="18" charset="0"/>
                        </a:rPr>
                        <m:t>h</m:t>
                      </m:r>
                    </m:oMath>
                  </m:oMathPara>
                </a14:m>
                <a:endParaRPr lang="en-US" dirty="0"/>
              </a:p>
              <a:p>
                <a:endParaRPr lang="en-US" b="1" dirty="0"/>
              </a:p>
              <a:p>
                <a:r>
                  <a:rPr lang="en-US" dirty="0"/>
                  <a:t>The</a:t>
                </a:r>
                <a:r>
                  <a:rPr lang="en-US" b="1" dirty="0"/>
                  <a:t> Bayes error </a:t>
                </a:r>
                <a:r>
                  <a:rPr lang="en-US" dirty="0"/>
                  <a:t>is the smallest possible error:</a:t>
                </a:r>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ro-RO" b="0" i="1" smtClean="0">
                              <a:latin typeface="Cambria Math" panose="02040503050406030204" pitchFamily="18" charset="0"/>
                            </a:rPr>
                            <m:t>𝑒𝑟𝑟𝑜𝑟</m:t>
                          </m:r>
                        </m:e>
                        <m:sub>
                          <m:r>
                            <a:rPr lang="ro-RO" b="0" i="1" smtClean="0">
                              <a:latin typeface="Cambria Math" panose="02040503050406030204" pitchFamily="18" charset="0"/>
                            </a:rPr>
                            <m:t>𝐵𝑎𝑦𝑒𝑠</m:t>
                          </m:r>
                        </m:sub>
                      </m:sSub>
                      <m:r>
                        <a:rPr lang="ro-RO" b="0" i="1" smtClean="0">
                          <a:latin typeface="Cambria Math" panose="02040503050406030204" pitchFamily="18" charset="0"/>
                        </a:rPr>
                        <m:t>=1−</m:t>
                      </m:r>
                      <m:nary>
                        <m:naryPr>
                          <m:chr m:val="∑"/>
                          <m:supHide m:val="on"/>
                          <m:ctrlPr>
                            <a:rPr lang="ro-RO" b="0" i="1" smtClean="0">
                              <a:latin typeface="Cambria Math" panose="02040503050406030204" pitchFamily="18" charset="0"/>
                            </a:rPr>
                          </m:ctrlPr>
                        </m:naryPr>
                        <m:sub>
                          <m:r>
                            <m:rPr>
                              <m:brk m:alnAt="7"/>
                            </m:rPr>
                            <a:rPr lang="ro-RO" b="0" i="1" smtClean="0">
                              <a:latin typeface="Cambria Math" panose="02040503050406030204" pitchFamily="18" charset="0"/>
                            </a:rPr>
                            <m:t>𝑦</m:t>
                          </m:r>
                          <m:r>
                            <a:rPr lang="ro-RO" b="0" i="1" smtClean="0">
                              <a:latin typeface="Cambria Math" panose="02040503050406030204" pitchFamily="18" charset="0"/>
                              <a:ea typeface="Cambria Math" panose="02040503050406030204" pitchFamily="18" charset="0"/>
                            </a:rPr>
                            <m:t>≠</m:t>
                          </m:r>
                          <m:sSup>
                            <m:sSupPr>
                              <m:ctrlPr>
                                <a:rPr lang="ro-RO" b="0" i="1" smtClean="0">
                                  <a:latin typeface="Cambria Math" panose="02040503050406030204" pitchFamily="18" charset="0"/>
                                  <a:ea typeface="Cambria Math" panose="02040503050406030204" pitchFamily="18" charset="0"/>
                                </a:rPr>
                              </m:ctrlPr>
                            </m:sSupPr>
                            <m:e>
                              <m:r>
                                <a:rPr lang="ro-RO" b="0" i="1" smtClean="0">
                                  <a:latin typeface="Cambria Math" panose="02040503050406030204" pitchFamily="18" charset="0"/>
                                  <a:ea typeface="Cambria Math" panose="02040503050406030204" pitchFamily="18" charset="0"/>
                                </a:rPr>
                                <m:t>𝑦</m:t>
                              </m:r>
                            </m:e>
                            <m:sup>
                              <m:r>
                                <a:rPr lang="ro-RO" b="0" i="1" smtClean="0">
                                  <a:latin typeface="Cambria Math" panose="02040503050406030204" pitchFamily="18" charset="0"/>
                                  <a:ea typeface="Cambria Math" panose="02040503050406030204" pitchFamily="18" charset="0"/>
                                </a:rPr>
                                <m:t>∗</m:t>
                              </m:r>
                            </m:sup>
                          </m:sSup>
                        </m:sub>
                        <m:sup/>
                        <m:e>
                          <m:nary>
                            <m:naryPr>
                              <m:limLoc m:val="undOvr"/>
                              <m:ctrlPr>
                                <a:rPr lang="ro-RO" b="0" i="1" smtClean="0">
                                  <a:latin typeface="Cambria Math" panose="02040503050406030204" pitchFamily="18" charset="0"/>
                                </a:rPr>
                              </m:ctrlPr>
                            </m:naryPr>
                            <m:sub>
                              <m:r>
                                <m:rPr>
                                  <m:brk m:alnAt="24"/>
                                </m:rPr>
                                <a:rPr lang="ro-RO" b="0" i="1" smtClean="0">
                                  <a:latin typeface="Cambria Math" panose="02040503050406030204" pitchFamily="18" charset="0"/>
                                </a:rPr>
                                <m:t>𝑥</m:t>
                              </m:r>
                              <m:r>
                                <a:rPr lang="ro-RO" b="0" i="1" smtClean="0">
                                  <a:latin typeface="Cambria Math" panose="02040503050406030204" pitchFamily="18" charset="0"/>
                                  <a:ea typeface="Cambria Math" panose="02040503050406030204" pitchFamily="18" charset="0"/>
                                </a:rPr>
                                <m:t>∈</m:t>
                              </m:r>
                              <m:sSub>
                                <m:sSubPr>
                                  <m:ctrlPr>
                                    <a:rPr lang="ro-RO" b="0" i="1" smtClean="0">
                                      <a:latin typeface="Cambria Math" panose="02040503050406030204" pitchFamily="18" charset="0"/>
                                      <a:ea typeface="Cambria Math" panose="02040503050406030204" pitchFamily="18" charset="0"/>
                                    </a:rPr>
                                  </m:ctrlPr>
                                </m:sSubPr>
                                <m:e>
                                  <m:r>
                                    <a:rPr lang="ro-RO" b="0" i="1" smtClean="0">
                                      <a:latin typeface="Cambria Math" panose="02040503050406030204" pitchFamily="18" charset="0"/>
                                      <a:ea typeface="Cambria Math" panose="02040503050406030204" pitchFamily="18" charset="0"/>
                                    </a:rPr>
                                    <m:t>𝐻</m:t>
                                  </m:r>
                                </m:e>
                                <m:sub>
                                  <m:r>
                                    <a:rPr lang="ro-RO" b="0" i="1" smtClean="0">
                                      <a:latin typeface="Cambria Math" panose="02040503050406030204" pitchFamily="18" charset="0"/>
                                      <a:ea typeface="Cambria Math" panose="02040503050406030204" pitchFamily="18" charset="0"/>
                                    </a:rPr>
                                    <m:t>𝑖</m:t>
                                  </m:r>
                                </m:sub>
                              </m:sSub>
                            </m:sub>
                            <m:sup/>
                            <m:e>
                              <m:r>
                                <a:rPr lang="ro-RO" b="0" i="1" smtClean="0">
                                  <a:latin typeface="Cambria Math" panose="02040503050406030204" pitchFamily="18" charset="0"/>
                                </a:rPr>
                                <m:t>𝑃</m:t>
                              </m:r>
                              <m:d>
                                <m:dPr>
                                  <m:endChr m:val="|"/>
                                  <m:ctrlPr>
                                    <a:rPr lang="ro-RO" b="0" i="1" smtClean="0">
                                      <a:latin typeface="Cambria Math" panose="02040503050406030204" pitchFamily="18" charset="0"/>
                                    </a:rPr>
                                  </m:ctrlPr>
                                </m:dPr>
                                <m:e>
                                  <m:r>
                                    <a:rPr lang="ro-RO" b="0" i="1" smtClean="0">
                                      <a:latin typeface="Cambria Math" panose="02040503050406030204" pitchFamily="18" charset="0"/>
                                    </a:rPr>
                                    <m:t>𝑦</m:t>
                                  </m:r>
                                  <m:r>
                                    <a:rPr lang="ro-RO" b="0" i="1" smtClean="0">
                                      <a:latin typeface="Cambria Math" panose="02040503050406030204" pitchFamily="18" charset="0"/>
                                    </a:rPr>
                                    <m:t> </m:t>
                                  </m:r>
                                </m:e>
                              </m:d>
                              <m:r>
                                <a:rPr lang="ro-RO" b="0" i="1" smtClean="0">
                                  <a:latin typeface="Cambria Math" panose="02040503050406030204" pitchFamily="18" charset="0"/>
                                </a:rPr>
                                <m:t> </m:t>
                              </m:r>
                              <m:r>
                                <a:rPr lang="ro-RO" b="0" i="1" smtClean="0">
                                  <a:latin typeface="Cambria Math" panose="02040503050406030204" pitchFamily="18" charset="0"/>
                                </a:rPr>
                                <m:t>𝑥</m:t>
                              </m:r>
                              <m:r>
                                <a:rPr lang="ro-RO" b="0" i="1" smtClean="0">
                                  <a:latin typeface="Cambria Math" panose="02040503050406030204" pitchFamily="18" charset="0"/>
                                </a:rPr>
                                <m:t>)</m:t>
                              </m:r>
                              <m:r>
                                <a:rPr lang="ro-RO" b="0" i="1" smtClean="0">
                                  <a:latin typeface="Cambria Math" panose="02040503050406030204" pitchFamily="18" charset="0"/>
                                </a:rPr>
                                <m:t>𝑃</m:t>
                              </m:r>
                              <m:d>
                                <m:dPr>
                                  <m:ctrlPr>
                                    <a:rPr lang="ro-RO" b="0" i="1" smtClean="0">
                                      <a:latin typeface="Cambria Math" panose="02040503050406030204" pitchFamily="18" charset="0"/>
                                    </a:rPr>
                                  </m:ctrlPr>
                                </m:dPr>
                                <m:e>
                                  <m:r>
                                    <a:rPr lang="ro-RO" b="0" i="1" smtClean="0">
                                      <a:latin typeface="Cambria Math" panose="02040503050406030204" pitchFamily="18" charset="0"/>
                                    </a:rPr>
                                    <m:t>𝑥</m:t>
                                  </m:r>
                                </m:e>
                              </m:d>
                              <m:r>
                                <a:rPr lang="ro-RO" b="0" i="1" smtClean="0">
                                  <a:latin typeface="Cambria Math" panose="02040503050406030204" pitchFamily="18" charset="0"/>
                                </a:rPr>
                                <m:t>𝑑𝑥</m:t>
                              </m:r>
                            </m:e>
                          </m:nary>
                        </m:e>
                      </m:nary>
                    </m:oMath>
                  </m:oMathPara>
                </a14:m>
                <a:endParaRPr lang="en-US" dirty="0"/>
              </a:p>
              <a:p>
                <a:endParaRPr lang="en-US" b="1" dirty="0"/>
              </a:p>
            </p:txBody>
          </p:sp>
        </mc:Choice>
        <mc:Fallback xmlns="">
          <p:sp>
            <p:nvSpPr>
              <p:cNvPr id="260099" name="Rectangle 3"/>
              <p:cNvSpPr>
                <a:spLocks noGrp="1" noRot="1" noChangeAspect="1" noMove="1" noResize="1" noEditPoints="1" noAdjustHandles="1" noChangeArrowheads="1" noChangeShapeType="1" noTextEdit="1"/>
              </p:cNvSpPr>
              <p:nvPr>
                <p:ph type="body" idx="1"/>
              </p:nvPr>
            </p:nvSpPr>
            <p:spPr>
              <a:xfrm>
                <a:off x="589511" y="1710232"/>
                <a:ext cx="8986130" cy="4847732"/>
              </a:xfrm>
              <a:blipFill>
                <a:blip r:embed="rId3"/>
                <a:stretch>
                  <a:fillRect/>
                </a:stretch>
              </a:blipFill>
            </p:spPr>
            <p:txBody>
              <a:bodyPr/>
              <a:lstStyle/>
              <a:p>
                <a:r>
                  <a:rPr lang="ro-RO">
                    <a:noFill/>
                  </a:rPr>
                  <a:t> </a:t>
                </a:r>
              </a:p>
            </p:txBody>
          </p:sp>
        </mc:Fallback>
      </mc:AlternateContent>
    </p:spTree>
    <p:extLst>
      <p:ext uri="{BB962C8B-B14F-4D97-AF65-F5344CB8AC3E}">
        <p14:creationId xmlns:p14="http://schemas.microsoft.com/office/powerpoint/2010/main" val="174568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009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0099">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0099">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00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subTitle"/>
          </p:nvPr>
        </p:nvSpPr>
        <p:spPr>
          <a:xfrm>
            <a:off x="462494" y="1487486"/>
            <a:ext cx="9071640" cy="5970589"/>
          </a:xfrm>
        </p:spPr>
        <p:txBody>
          <a:bodyPr/>
          <a:lstStyle/>
          <a:p>
            <a:pPr marL="571500" indent="-571500">
              <a:buFont typeface="Arial" panose="020B0604020202020204" pitchFamily="34" charset="0"/>
              <a:buChar char="•"/>
            </a:pPr>
            <a:r>
              <a:rPr lang="en-US" sz="2800" dirty="0"/>
              <a:t>How hard is it to learn the optimal classifier? </a:t>
            </a:r>
          </a:p>
          <a:p>
            <a:endParaRPr lang="en-US" sz="800" dirty="0"/>
          </a:p>
          <a:p>
            <a:pPr marL="571500" indent="-571500">
              <a:buFont typeface="Wingdings" pitchFamily="2" charset="2"/>
              <a:buChar char="Ø"/>
            </a:pPr>
            <a:r>
              <a:rPr lang="en-US" sz="2400" dirty="0"/>
              <a:t>What about categorical data?</a:t>
            </a:r>
          </a:p>
          <a:p>
            <a:pPr marL="342900" indent="-342900">
              <a:buFont typeface="Arial" panose="020B0604020202020204" pitchFamily="34" charset="0"/>
              <a:buChar char="•"/>
            </a:pPr>
            <a:endParaRPr lang="en-US" sz="2400" dirty="0"/>
          </a:p>
          <a:p>
            <a:pPr marL="571500" indent="-571500">
              <a:buFont typeface="Arial" panose="020B0604020202020204" pitchFamily="34" charset="0"/>
              <a:buChar char="•"/>
            </a:pPr>
            <a:r>
              <a:rPr lang="en-US" sz="2800" dirty="0"/>
              <a:t>How do we represent these? How many parameters?</a:t>
            </a:r>
          </a:p>
          <a:p>
            <a:pPr>
              <a:lnSpc>
                <a:spcPct val="90000"/>
              </a:lnSpc>
            </a:pPr>
            <a:endParaRPr lang="en-US" sz="800" dirty="0"/>
          </a:p>
          <a:p>
            <a:pPr marL="571500" indent="-571500">
              <a:buFont typeface="Wingdings" pitchFamily="2" charset="2"/>
              <a:buChar char="Ø"/>
            </a:pPr>
            <a:r>
              <a:rPr lang="en-US" sz="2400" dirty="0"/>
              <a:t>Class-Prior P(Y):</a:t>
            </a:r>
          </a:p>
          <a:p>
            <a:pPr>
              <a:lnSpc>
                <a:spcPct val="90000"/>
              </a:lnSpc>
            </a:pPr>
            <a:endParaRPr lang="en-US" sz="800" dirty="0"/>
          </a:p>
          <a:p>
            <a:pPr lvl="2">
              <a:lnSpc>
                <a:spcPct val="90000"/>
              </a:lnSpc>
            </a:pPr>
            <a:r>
              <a:rPr lang="en-US" sz="2400" dirty="0"/>
              <a:t>Suppose Y is composed of k classes</a:t>
            </a:r>
          </a:p>
          <a:p>
            <a:pPr lvl="1">
              <a:lnSpc>
                <a:spcPct val="90000"/>
              </a:lnSpc>
            </a:pPr>
            <a:endParaRPr lang="en-US" sz="2400" dirty="0"/>
          </a:p>
          <a:p>
            <a:endParaRPr lang="en-US" sz="800" dirty="0"/>
          </a:p>
          <a:p>
            <a:pPr marL="571500" indent="-571500">
              <a:buFont typeface="Wingdings" pitchFamily="2" charset="2"/>
              <a:buChar char="Ø"/>
            </a:pPr>
            <a:r>
              <a:rPr lang="en-US" sz="2400" dirty="0"/>
              <a:t>Likelihood  P(</a:t>
            </a:r>
            <a:r>
              <a:rPr lang="en-US" sz="2400" b="1" dirty="0"/>
              <a:t>X </a:t>
            </a:r>
            <a:r>
              <a:rPr lang="en-US" sz="2400" dirty="0"/>
              <a:t>| Y):</a:t>
            </a:r>
          </a:p>
          <a:p>
            <a:endParaRPr lang="en-US" sz="800" dirty="0"/>
          </a:p>
          <a:p>
            <a:pPr lvl="2">
              <a:lnSpc>
                <a:spcPct val="90000"/>
              </a:lnSpc>
            </a:pPr>
            <a:r>
              <a:rPr lang="en-US" sz="2400" dirty="0"/>
              <a:t>Suppose </a:t>
            </a:r>
            <a:r>
              <a:rPr lang="en-US" sz="2400" b="1" dirty="0"/>
              <a:t>X</a:t>
            </a:r>
            <a:r>
              <a:rPr lang="en-US" sz="2400" dirty="0"/>
              <a:t> is composed of n binary features</a:t>
            </a:r>
          </a:p>
          <a:p>
            <a:pPr>
              <a:lnSpc>
                <a:spcPct val="90000"/>
              </a:lnSpc>
            </a:pPr>
            <a:endParaRPr lang="en-US" dirty="0"/>
          </a:p>
          <a:p>
            <a:r>
              <a:rPr lang="en-US" sz="2800" dirty="0">
                <a:solidFill>
                  <a:srgbClr val="FF0000"/>
                </a:solidFill>
              </a:rPr>
              <a:t>Complex model </a:t>
            </a:r>
            <a:r>
              <a:rPr lang="en-US" sz="2800" dirty="0">
                <a:solidFill>
                  <a:srgbClr val="FF0000"/>
                </a:solidFill>
                <a:latin typeface="cmsy10" pitchFamily="34" charset="0"/>
                <a:sym typeface="Wingdings"/>
              </a:rPr>
              <a:t></a:t>
            </a:r>
            <a:r>
              <a:rPr lang="en-US" sz="2800" dirty="0">
                <a:solidFill>
                  <a:srgbClr val="FF0000"/>
                </a:solidFill>
              </a:rPr>
              <a:t> High variance with limited data!</a:t>
            </a:r>
          </a:p>
        </p:txBody>
      </p:sp>
      <p:sp>
        <p:nvSpPr>
          <p:cNvPr id="263170" name="Rectangle 2"/>
          <p:cNvSpPr>
            <a:spLocks noGrp="1" noChangeArrowheads="1"/>
          </p:cNvSpPr>
          <p:nvPr>
            <p:ph type="title"/>
          </p:nvPr>
        </p:nvSpPr>
        <p:spPr/>
        <p:txBody>
          <a:bodyPr>
            <a:noAutofit/>
          </a:bodyPr>
          <a:lstStyle/>
          <a:p>
            <a:pPr algn="ctr"/>
            <a:r>
              <a:rPr lang="en-US" dirty="0"/>
              <a:t>Optimal classifier</a:t>
            </a:r>
          </a:p>
        </p:txBody>
      </p:sp>
    </p:spTree>
    <p:extLst>
      <p:ext uri="{BB962C8B-B14F-4D97-AF65-F5344CB8AC3E}">
        <p14:creationId xmlns:p14="http://schemas.microsoft.com/office/powerpoint/2010/main" val="4239047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Independence to the rescue</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9CBB599-BE4B-E345-AFF5-C42830BAC6EA}"/>
                  </a:ext>
                </a:extLst>
              </p:cNvPr>
              <p:cNvSpPr txBox="1"/>
              <p:nvPr/>
            </p:nvSpPr>
            <p:spPr>
              <a:xfrm>
                <a:off x="157163" y="1769040"/>
                <a:ext cx="9923462" cy="5293757"/>
              </a:xfrm>
              <a:prstGeom prst="rect">
                <a:avLst/>
              </a:prstGeom>
              <a:noFill/>
            </p:spPr>
            <p:txBody>
              <a:bodyPr wrap="square" rtlCol="0">
                <a:spAutoFit/>
              </a:bodyPr>
              <a:lstStyle/>
              <a:p>
                <a:pPr marL="285750" indent="-285750">
                  <a:buFont typeface="Arial" panose="020B0604020202020204" pitchFamily="34" charset="0"/>
                  <a:buChar char="•"/>
                </a:pPr>
                <a:r>
                  <a:rPr lang="en-US" sz="2600" dirty="0"/>
                  <a:t>Two variables are independent </a:t>
                </a:r>
                <a:r>
                  <a:rPr lang="en-US" sz="2600" dirty="0" err="1"/>
                  <a:t>iif</a:t>
                </a:r>
                <a:r>
                  <a:rPr lang="en-US" sz="2600" dirty="0"/>
                  <a:t> their joint factors:</a:t>
                </a:r>
              </a:p>
              <a:p>
                <a:pPr/>
                <a14:m>
                  <m:oMathPara xmlns:m="http://schemas.openxmlformats.org/officeDocument/2006/math">
                    <m:oMathParaPr>
                      <m:jc m:val="centerGroup"/>
                    </m:oMathParaPr>
                    <m:oMath xmlns:m="http://schemas.openxmlformats.org/officeDocument/2006/math">
                      <m:r>
                        <a:rPr lang="ro-RO" sz="2600" b="0" i="1" smtClean="0">
                          <a:latin typeface="Cambria Math" panose="02040503050406030204" pitchFamily="18" charset="0"/>
                        </a:rPr>
                        <m:t>𝑃</m:t>
                      </m:r>
                      <m:d>
                        <m:dPr>
                          <m:ctrlPr>
                            <a:rPr lang="ro-RO" sz="2600" b="0" i="1" smtClean="0">
                              <a:latin typeface="Cambria Math" panose="02040503050406030204" pitchFamily="18" charset="0"/>
                            </a:rPr>
                          </m:ctrlPr>
                        </m:dPr>
                        <m:e>
                          <m:r>
                            <a:rPr lang="ro-RO" sz="2600" b="0" i="1" smtClean="0">
                              <a:latin typeface="Cambria Math" panose="02040503050406030204" pitchFamily="18" charset="0"/>
                            </a:rPr>
                            <m:t>𝑥</m:t>
                          </m:r>
                          <m:r>
                            <a:rPr lang="ro-RO" sz="2600" b="0" i="1" smtClean="0">
                              <a:latin typeface="Cambria Math" panose="02040503050406030204" pitchFamily="18" charset="0"/>
                            </a:rPr>
                            <m:t>,</m:t>
                          </m:r>
                          <m:r>
                            <a:rPr lang="ro-RO" sz="2600" b="0" i="1" smtClean="0">
                              <a:latin typeface="Cambria Math" panose="02040503050406030204" pitchFamily="18" charset="0"/>
                            </a:rPr>
                            <m:t>𝑦</m:t>
                          </m:r>
                        </m:e>
                      </m:d>
                      <m:r>
                        <a:rPr lang="ro-RO" sz="2600" b="0" i="1" smtClean="0">
                          <a:latin typeface="Cambria Math" panose="02040503050406030204" pitchFamily="18" charset="0"/>
                        </a:rPr>
                        <m:t>=</m:t>
                      </m:r>
                      <m:r>
                        <a:rPr lang="ro-RO" sz="2600" b="0" i="1" smtClean="0">
                          <a:latin typeface="Cambria Math" panose="02040503050406030204" pitchFamily="18" charset="0"/>
                        </a:rPr>
                        <m:t>𝑃</m:t>
                      </m:r>
                      <m:d>
                        <m:dPr>
                          <m:ctrlPr>
                            <a:rPr lang="ro-RO" sz="2600" b="0" i="1" smtClean="0">
                              <a:latin typeface="Cambria Math" panose="02040503050406030204" pitchFamily="18" charset="0"/>
                            </a:rPr>
                          </m:ctrlPr>
                        </m:dPr>
                        <m:e>
                          <m:r>
                            <a:rPr lang="ro-RO" sz="2600" b="0" i="1" smtClean="0">
                              <a:latin typeface="Cambria Math" panose="02040503050406030204" pitchFamily="18" charset="0"/>
                            </a:rPr>
                            <m:t>𝑥</m:t>
                          </m:r>
                        </m:e>
                      </m:d>
                      <m:r>
                        <a:rPr lang="ro-RO" sz="2600" b="0" i="1" smtClean="0">
                          <a:latin typeface="Cambria Math" panose="02040503050406030204" pitchFamily="18" charset="0"/>
                        </a:rPr>
                        <m:t> </m:t>
                      </m:r>
                      <m:r>
                        <a:rPr lang="ro-RO" sz="2600" b="0" i="1" smtClean="0">
                          <a:latin typeface="Cambria Math" panose="02040503050406030204" pitchFamily="18" charset="0"/>
                        </a:rPr>
                        <m:t>𝑃</m:t>
                      </m:r>
                      <m:r>
                        <a:rPr lang="ro-RO" sz="2600" b="0" i="1" smtClean="0">
                          <a:latin typeface="Cambria Math" panose="02040503050406030204" pitchFamily="18" charset="0"/>
                        </a:rPr>
                        <m:t>(</m:t>
                      </m:r>
                      <m:r>
                        <a:rPr lang="ro-RO" sz="2600" b="0" i="1" smtClean="0">
                          <a:latin typeface="Cambria Math" panose="02040503050406030204" pitchFamily="18" charset="0"/>
                        </a:rPr>
                        <m:t>𝑦</m:t>
                      </m:r>
                      <m:r>
                        <a:rPr lang="ro-RO" sz="2600" b="0" i="1" smtClean="0">
                          <a:latin typeface="Cambria Math" panose="02040503050406030204" pitchFamily="18" charset="0"/>
                        </a:rPr>
                        <m:t>)</m:t>
                      </m:r>
                    </m:oMath>
                  </m:oMathPara>
                </a14:m>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endParaRPr lang="en-US" sz="2600" dirty="0"/>
              </a:p>
              <a:p>
                <a:endParaRPr lang="en-US" sz="2600" dirty="0"/>
              </a:p>
              <a:p>
                <a:pPr marL="285750" indent="-285750">
                  <a:buFont typeface="Arial" panose="020B0604020202020204" pitchFamily="34" charset="0"/>
                  <a:buChar char="•"/>
                </a:pPr>
                <a:r>
                  <a:rPr lang="en-US" sz="2600" dirty="0"/>
                  <a:t>Two variables are conditionally independent if, given a third variable, we have:</a:t>
                </a:r>
              </a:p>
              <a:p>
                <a:pPr/>
                <a14:m>
                  <m:oMathPara xmlns:m="http://schemas.openxmlformats.org/officeDocument/2006/math">
                    <m:oMathParaPr>
                      <m:jc m:val="centerGroup"/>
                    </m:oMathParaPr>
                    <m:oMath xmlns:m="http://schemas.openxmlformats.org/officeDocument/2006/math">
                      <m:r>
                        <a:rPr lang="ro-RO" sz="2600" b="0" i="1" smtClean="0">
                          <a:latin typeface="Cambria Math" panose="02040503050406030204" pitchFamily="18" charset="0"/>
                        </a:rPr>
                        <m:t>𝑃</m:t>
                      </m:r>
                      <m:d>
                        <m:dPr>
                          <m:endChr m:val="|"/>
                          <m:ctrlPr>
                            <a:rPr lang="ro-RO" sz="2600" b="0" i="1" smtClean="0">
                              <a:latin typeface="Cambria Math" panose="02040503050406030204" pitchFamily="18" charset="0"/>
                            </a:rPr>
                          </m:ctrlPr>
                        </m:dPr>
                        <m:e>
                          <m:r>
                            <a:rPr lang="ro-RO" sz="2600" b="0" i="1" smtClean="0">
                              <a:latin typeface="Cambria Math" panose="02040503050406030204" pitchFamily="18" charset="0"/>
                            </a:rPr>
                            <m:t>𝑥</m:t>
                          </m:r>
                          <m:r>
                            <a:rPr lang="ro-RO" sz="2600" b="0" i="1" smtClean="0">
                              <a:latin typeface="Cambria Math" panose="02040503050406030204" pitchFamily="18" charset="0"/>
                            </a:rPr>
                            <m:t>,</m:t>
                          </m:r>
                          <m:r>
                            <a:rPr lang="ro-RO" sz="2600" b="0" i="1" smtClean="0">
                              <a:latin typeface="Cambria Math" panose="02040503050406030204" pitchFamily="18" charset="0"/>
                            </a:rPr>
                            <m:t>𝑦</m:t>
                          </m:r>
                          <m:r>
                            <a:rPr lang="ro-RO" sz="2600" b="0" i="1" smtClean="0">
                              <a:latin typeface="Cambria Math" panose="02040503050406030204" pitchFamily="18" charset="0"/>
                            </a:rPr>
                            <m:t> </m:t>
                          </m:r>
                        </m:e>
                      </m:d>
                      <m:r>
                        <a:rPr lang="ro-RO" sz="2600" b="0" i="1" smtClean="0">
                          <a:latin typeface="Cambria Math" panose="02040503050406030204" pitchFamily="18" charset="0"/>
                        </a:rPr>
                        <m:t> </m:t>
                      </m:r>
                      <m:r>
                        <a:rPr lang="ro-RO" sz="2600" b="0" i="1" smtClean="0">
                          <a:latin typeface="Cambria Math" panose="02040503050406030204" pitchFamily="18" charset="0"/>
                        </a:rPr>
                        <m:t>𝑧</m:t>
                      </m:r>
                      <m:r>
                        <a:rPr lang="ro-RO" sz="2600" b="0" i="1" smtClean="0">
                          <a:latin typeface="Cambria Math" panose="02040503050406030204" pitchFamily="18" charset="0"/>
                        </a:rPr>
                        <m:t>)=</m:t>
                      </m:r>
                      <m:r>
                        <a:rPr lang="ro-RO" sz="2600" b="0" i="1" smtClean="0">
                          <a:latin typeface="Cambria Math" panose="02040503050406030204" pitchFamily="18" charset="0"/>
                        </a:rPr>
                        <m:t>𝑃</m:t>
                      </m:r>
                      <m:d>
                        <m:dPr>
                          <m:endChr m:val="|"/>
                          <m:ctrlPr>
                            <a:rPr lang="ro-RO" sz="2600" b="0" i="1" smtClean="0">
                              <a:latin typeface="Cambria Math" panose="02040503050406030204" pitchFamily="18" charset="0"/>
                            </a:rPr>
                          </m:ctrlPr>
                        </m:dPr>
                        <m:e>
                          <m:r>
                            <a:rPr lang="ro-RO" sz="2600" b="0" i="1" smtClean="0">
                              <a:latin typeface="Cambria Math" panose="02040503050406030204" pitchFamily="18" charset="0"/>
                            </a:rPr>
                            <m:t>𝑥</m:t>
                          </m:r>
                          <m:r>
                            <a:rPr lang="ro-RO" sz="2600" b="0" i="1" smtClean="0">
                              <a:latin typeface="Cambria Math" panose="02040503050406030204" pitchFamily="18" charset="0"/>
                            </a:rPr>
                            <m:t> </m:t>
                          </m:r>
                        </m:e>
                      </m:d>
                      <m:r>
                        <a:rPr lang="ro-RO" sz="2600" b="0" i="1" smtClean="0">
                          <a:latin typeface="Cambria Math" panose="02040503050406030204" pitchFamily="18" charset="0"/>
                        </a:rPr>
                        <m:t> </m:t>
                      </m:r>
                      <m:r>
                        <a:rPr lang="ro-RO" sz="2600" b="0" i="1" smtClean="0">
                          <a:latin typeface="Cambria Math" panose="02040503050406030204" pitchFamily="18" charset="0"/>
                        </a:rPr>
                        <m:t>𝑧</m:t>
                      </m:r>
                      <m:r>
                        <a:rPr lang="ro-RO" sz="2600" b="0" i="1" smtClean="0">
                          <a:latin typeface="Cambria Math" panose="02040503050406030204" pitchFamily="18" charset="0"/>
                        </a:rPr>
                        <m:t>) </m:t>
                      </m:r>
                      <m:r>
                        <a:rPr lang="ro-RO" sz="2600" b="0" i="1" smtClean="0">
                          <a:latin typeface="Cambria Math" panose="02040503050406030204" pitchFamily="18" charset="0"/>
                        </a:rPr>
                        <m:t>𝑃</m:t>
                      </m:r>
                      <m:d>
                        <m:dPr>
                          <m:endChr m:val="|"/>
                          <m:ctrlPr>
                            <a:rPr lang="ro-RO" sz="2600" b="0" i="1" smtClean="0">
                              <a:latin typeface="Cambria Math" panose="02040503050406030204" pitchFamily="18" charset="0"/>
                            </a:rPr>
                          </m:ctrlPr>
                        </m:dPr>
                        <m:e>
                          <m:r>
                            <a:rPr lang="ro-RO" sz="2600" b="0" i="1" smtClean="0">
                              <a:latin typeface="Cambria Math" panose="02040503050406030204" pitchFamily="18" charset="0"/>
                            </a:rPr>
                            <m:t>𝑦</m:t>
                          </m:r>
                          <m:r>
                            <a:rPr lang="ro-RO" sz="2600" b="0" i="1" smtClean="0">
                              <a:latin typeface="Cambria Math" panose="02040503050406030204" pitchFamily="18" charset="0"/>
                            </a:rPr>
                            <m:t> </m:t>
                          </m:r>
                        </m:e>
                      </m:d>
                      <m:r>
                        <a:rPr lang="ro-RO" sz="2600" b="0" i="1" smtClean="0">
                          <a:latin typeface="Cambria Math" panose="02040503050406030204" pitchFamily="18" charset="0"/>
                        </a:rPr>
                        <m:t> </m:t>
                      </m:r>
                      <m:r>
                        <a:rPr lang="ro-RO" sz="2600" b="0" i="1" smtClean="0">
                          <a:latin typeface="Cambria Math" panose="02040503050406030204" pitchFamily="18" charset="0"/>
                        </a:rPr>
                        <m:t>𝑧</m:t>
                      </m:r>
                      <m:r>
                        <a:rPr lang="ro-RO" sz="2600" b="0" i="1" smtClean="0">
                          <a:latin typeface="Cambria Math" panose="02040503050406030204" pitchFamily="18" charset="0"/>
                        </a:rPr>
                        <m:t>)</m:t>
                      </m:r>
                    </m:oMath>
                  </m:oMathPara>
                </a14:m>
                <a:endParaRPr lang="en-US" sz="2600" dirty="0"/>
              </a:p>
            </p:txBody>
          </p:sp>
        </mc:Choice>
        <mc:Fallback xmlns="">
          <p:sp>
            <p:nvSpPr>
              <p:cNvPr id="8" name="TextBox 7">
                <a:extLst>
                  <a:ext uri="{FF2B5EF4-FFF2-40B4-BE49-F238E27FC236}">
                    <a16:creationId xmlns:a16="http://schemas.microsoft.com/office/drawing/2014/main" id="{A9CBB599-BE4B-E345-AFF5-C42830BAC6EA}"/>
                  </a:ext>
                </a:extLst>
              </p:cNvPr>
              <p:cNvSpPr txBox="1">
                <a:spLocks noRot="1" noChangeAspect="1" noMove="1" noResize="1" noEditPoints="1" noAdjustHandles="1" noChangeArrowheads="1" noChangeShapeType="1" noTextEdit="1"/>
              </p:cNvSpPr>
              <p:nvPr/>
            </p:nvSpPr>
            <p:spPr>
              <a:xfrm>
                <a:off x="157163" y="1769040"/>
                <a:ext cx="9923462" cy="5293757"/>
              </a:xfrm>
              <a:prstGeom prst="rect">
                <a:avLst/>
              </a:prstGeom>
              <a:blipFill>
                <a:blip r:embed="rId2"/>
                <a:stretch>
                  <a:fillRect l="-1023" t="-957" b="-1435"/>
                </a:stretch>
              </a:blipFill>
            </p:spPr>
            <p:txBody>
              <a:bodyPr/>
              <a:lstStyle/>
              <a:p>
                <a:r>
                  <a:rPr lang="ro-RO">
                    <a:noFill/>
                  </a:rPr>
                  <a:t> </a:t>
                </a:r>
              </a:p>
            </p:txBody>
          </p:sp>
        </mc:Fallback>
      </mc:AlternateContent>
      <p:graphicFrame>
        <p:nvGraphicFramePr>
          <p:cNvPr id="9" name="Table 8">
            <a:extLst>
              <a:ext uri="{FF2B5EF4-FFF2-40B4-BE49-F238E27FC236}">
                <a16:creationId xmlns:a16="http://schemas.microsoft.com/office/drawing/2014/main" id="{7D01243C-B8A3-B444-B7D9-C4ABD8205C76}"/>
              </a:ext>
            </a:extLst>
          </p:cNvPr>
          <p:cNvGraphicFramePr>
            <a:graphicFrameLocks noGrp="1"/>
          </p:cNvGraphicFramePr>
          <p:nvPr/>
        </p:nvGraphicFramePr>
        <p:xfrm>
          <a:off x="806039" y="2830862"/>
          <a:ext cx="8625709" cy="2654000"/>
        </p:xfrm>
        <a:graphic>
          <a:graphicData uri="http://schemas.openxmlformats.org/drawingml/2006/table">
            <a:tbl>
              <a:tblPr firstRow="1" bandRow="1">
                <a:tableStyleId>{5C22544A-7EE6-4342-B048-85BDC9FD1C3A}</a:tableStyleId>
              </a:tblPr>
              <a:tblGrid>
                <a:gridCol w="934344">
                  <a:extLst>
                    <a:ext uri="{9D8B030D-6E8A-4147-A177-3AD203B41FA5}">
                      <a16:colId xmlns:a16="http://schemas.microsoft.com/office/drawing/2014/main" val="2414503791"/>
                    </a:ext>
                  </a:extLst>
                </a:gridCol>
                <a:gridCol w="934344">
                  <a:extLst>
                    <a:ext uri="{9D8B030D-6E8A-4147-A177-3AD203B41FA5}">
                      <a16:colId xmlns:a16="http://schemas.microsoft.com/office/drawing/2014/main" val="2439130751"/>
                    </a:ext>
                  </a:extLst>
                </a:gridCol>
                <a:gridCol w="934344">
                  <a:extLst>
                    <a:ext uri="{9D8B030D-6E8A-4147-A177-3AD203B41FA5}">
                      <a16:colId xmlns:a16="http://schemas.microsoft.com/office/drawing/2014/main" val="3825904450"/>
                    </a:ext>
                  </a:extLst>
                </a:gridCol>
                <a:gridCol w="934344">
                  <a:extLst>
                    <a:ext uri="{9D8B030D-6E8A-4147-A177-3AD203B41FA5}">
                      <a16:colId xmlns:a16="http://schemas.microsoft.com/office/drawing/2014/main" val="3000470406"/>
                    </a:ext>
                  </a:extLst>
                </a:gridCol>
                <a:gridCol w="934344">
                  <a:extLst>
                    <a:ext uri="{9D8B030D-6E8A-4147-A177-3AD203B41FA5}">
                      <a16:colId xmlns:a16="http://schemas.microsoft.com/office/drawing/2014/main" val="2100939479"/>
                    </a:ext>
                  </a:extLst>
                </a:gridCol>
                <a:gridCol w="216613">
                  <a:extLst>
                    <a:ext uri="{9D8B030D-6E8A-4147-A177-3AD203B41FA5}">
                      <a16:colId xmlns:a16="http://schemas.microsoft.com/office/drawing/2014/main" val="3042527253"/>
                    </a:ext>
                  </a:extLst>
                </a:gridCol>
                <a:gridCol w="934344">
                  <a:extLst>
                    <a:ext uri="{9D8B030D-6E8A-4147-A177-3AD203B41FA5}">
                      <a16:colId xmlns:a16="http://schemas.microsoft.com/office/drawing/2014/main" val="547278301"/>
                    </a:ext>
                  </a:extLst>
                </a:gridCol>
                <a:gridCol w="934344">
                  <a:extLst>
                    <a:ext uri="{9D8B030D-6E8A-4147-A177-3AD203B41FA5}">
                      <a16:colId xmlns:a16="http://schemas.microsoft.com/office/drawing/2014/main" val="3312303196"/>
                    </a:ext>
                  </a:extLst>
                </a:gridCol>
                <a:gridCol w="934344">
                  <a:extLst>
                    <a:ext uri="{9D8B030D-6E8A-4147-A177-3AD203B41FA5}">
                      <a16:colId xmlns:a16="http://schemas.microsoft.com/office/drawing/2014/main" val="1620605118"/>
                    </a:ext>
                  </a:extLst>
                </a:gridCol>
                <a:gridCol w="934344">
                  <a:extLst>
                    <a:ext uri="{9D8B030D-6E8A-4147-A177-3AD203B41FA5}">
                      <a16:colId xmlns:a16="http://schemas.microsoft.com/office/drawing/2014/main" val="1882673622"/>
                    </a:ext>
                  </a:extLst>
                </a:gridCol>
              </a:tblGrid>
              <a:tr h="520400">
                <a:tc>
                  <a:txBody>
                    <a:bodyPr/>
                    <a:lstStyle/>
                    <a:p>
                      <a:pPr algn="ctr"/>
                      <a:endParaRPr lang="en-US" sz="2200" dirty="0">
                        <a:solidFill>
                          <a:sysClr val="windowText" lastClr="000000"/>
                        </a:solidFill>
                      </a:endParaRPr>
                    </a:p>
                  </a:txBody>
                  <a:tcPr marL="45720" marR="4572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200" dirty="0">
                          <a:solidFill>
                            <a:sysClr val="windowText" lastClr="000000"/>
                          </a:solidFill>
                        </a:rPr>
                        <a:t>P(</a:t>
                      </a:r>
                      <a:r>
                        <a:rPr lang="en-US" sz="2200" dirty="0" err="1">
                          <a:solidFill>
                            <a:sysClr val="windowText" lastClr="000000"/>
                          </a:solidFill>
                        </a:rPr>
                        <a:t>x,y</a:t>
                      </a:r>
                      <a:r>
                        <a:rPr lang="en-US" sz="2200" dirty="0">
                          <a:solidFill>
                            <a:sysClr val="windowText" lastClr="000000"/>
                          </a:solidFill>
                        </a:rPr>
                        <a:t>)</a:t>
                      </a:r>
                    </a:p>
                  </a:txBody>
                  <a:tcPr marL="45720" marR="45720">
                    <a:lnL w="12700" cap="flat" cmpd="sng" algn="ctr">
                      <a:noFill/>
                      <a:prstDash val="solid"/>
                      <a:round/>
                      <a:headEnd type="none" w="med" len="med"/>
                      <a:tailEnd type="none" w="med" len="med"/>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12700" cmpd="sng">
                      <a:noFill/>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12700" cmpd="sng">
                      <a:noFill/>
                    </a:lnL>
                    <a:noFill/>
                  </a:tcPr>
                </a:tc>
                <a:tc>
                  <a:txBody>
                    <a:bodyPr/>
                    <a:lstStyle/>
                    <a:p>
                      <a:pPr algn="ctr"/>
                      <a:endParaRPr lang="en-US" sz="2200" dirty="0">
                        <a:solidFill>
                          <a:sysClr val="windowText" lastClr="000000"/>
                        </a:solidFill>
                      </a:endParaRPr>
                    </a:p>
                  </a:txBody>
                  <a:tcPr marL="45720" marR="45720">
                    <a:lnR w="28575" cap="flat" cmpd="sng" algn="ctr">
                      <a:noFill/>
                      <a:prstDash val="solid"/>
                      <a:round/>
                      <a:headEnd type="none" w="med" len="med"/>
                      <a:tailEnd type="none" w="med" len="med"/>
                    </a:lnR>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r>
                        <a:rPr lang="en-US" sz="2200" dirty="0">
                          <a:solidFill>
                            <a:sysClr val="windowText" lastClr="000000"/>
                          </a:solidFill>
                        </a:rPr>
                        <a:t>P(x)</a:t>
                      </a:r>
                    </a:p>
                  </a:txBody>
                  <a:tcPr marL="45720" marR="45720">
                    <a:lnL w="28575"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367724008"/>
                  </a:ext>
                </a:extLst>
              </a:tr>
              <a:tr h="367022">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noFill/>
                      <a:prstDash val="solid"/>
                      <a:round/>
                      <a:headEnd type="none" w="med" len="med"/>
                      <a:tailEnd type="none" w="med" len="med"/>
                    </a:lnL>
                    <a:lnT w="28575" cap="flat" cmpd="sng" algn="ctr">
                      <a:solidFill>
                        <a:schemeClr val="tx1"/>
                      </a:solidFill>
                      <a:prstDash val="solid"/>
                      <a:round/>
                      <a:headEnd type="none" w="med" len="med"/>
                      <a:tailEnd type="none" w="med" len="med"/>
                    </a:lnT>
                    <a:noFill/>
                  </a:tcPr>
                </a:tc>
                <a:tc>
                  <a:txBody>
                    <a:bodyPr/>
                    <a:lstStyle/>
                    <a:p>
                      <a:pPr algn="ctr"/>
                      <a:endParaRPr lang="en-US" sz="2200" dirty="0">
                        <a:solidFill>
                          <a:sysClr val="windowText" lastClr="000000"/>
                        </a:solidFill>
                      </a:endParaRPr>
                    </a:p>
                  </a:txBody>
                  <a:tcPr marL="45720" marR="45720">
                    <a:lnT w="28575" cap="flat" cmpd="sng" algn="ctr">
                      <a:solidFill>
                        <a:schemeClr val="tx1"/>
                      </a:solidFill>
                      <a:prstDash val="solid"/>
                      <a:round/>
                      <a:headEnd type="none" w="med" len="med"/>
                      <a:tailEnd type="none" w="med" len="med"/>
                    </a:lnT>
                    <a:noFill/>
                  </a:tcPr>
                </a:tc>
                <a:tc>
                  <a:txBody>
                    <a:bodyPr/>
                    <a:lstStyle/>
                    <a:p>
                      <a:pPr algn="ctr"/>
                      <a:endParaRPr lang="en-US" sz="2200" dirty="0">
                        <a:solidFill>
                          <a:sysClr val="windowText" lastClr="000000"/>
                        </a:solidFill>
                      </a:endParaRPr>
                    </a:p>
                  </a:txBody>
                  <a:tcPr marL="45720" marR="45720">
                    <a:lnT w="28575" cap="flat" cmpd="sng" algn="ctr">
                      <a:solidFill>
                        <a:schemeClr val="tx1"/>
                      </a:solidFill>
                      <a:prstDash val="solid"/>
                      <a:round/>
                      <a:headEnd type="none" w="med" len="med"/>
                      <a:tailEnd type="none" w="med" len="med"/>
                    </a:lnT>
                    <a:noFill/>
                  </a:tcPr>
                </a:tc>
                <a:tc>
                  <a:txBody>
                    <a:bodyPr/>
                    <a:lstStyle/>
                    <a:p>
                      <a:pPr algn="ctr"/>
                      <a:endParaRPr lang="en-US" sz="2200" dirty="0">
                        <a:solidFill>
                          <a:sysClr val="windowText" lastClr="000000"/>
                        </a:solidFill>
                      </a:endParaRPr>
                    </a:p>
                  </a:txBody>
                  <a:tcPr marL="45720" marR="45720">
                    <a:noFill/>
                  </a:tcPr>
                </a:tc>
                <a:extLst>
                  <a:ext uri="{0D108BD9-81ED-4DB2-BD59-A6C34878D82A}">
                    <a16:rowId xmlns:a16="http://schemas.microsoft.com/office/drawing/2014/main" val="1134950907"/>
                  </a:ext>
                </a:extLst>
              </a:tr>
              <a:tr h="367022">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noFill/>
                      <a:prstDash val="solid"/>
                      <a:round/>
                      <a:headEnd type="none" w="med" len="med"/>
                      <a:tailEnd type="none" w="med" len="med"/>
                    </a:lnL>
                    <a:noFill/>
                  </a:tcPr>
                </a:tc>
                <a:tc>
                  <a:txBody>
                    <a:bodyPr/>
                    <a:lstStyle/>
                    <a:p>
                      <a:pPr algn="ctr"/>
                      <a:endParaRPr lang="en-US" sz="2200" dirty="0">
                        <a:solidFill>
                          <a:sysClr val="windowText" lastClr="000000"/>
                        </a:solidFill>
                      </a:endParaRPr>
                    </a:p>
                  </a:txBody>
                  <a:tcPr marL="45720" marR="45720">
                    <a:noFill/>
                  </a:tcPr>
                </a:tc>
                <a:tc>
                  <a:txBody>
                    <a:bodyPr/>
                    <a:lstStyle/>
                    <a:p>
                      <a:pPr algn="ctr"/>
                      <a:endParaRPr lang="en-US" sz="2200" dirty="0">
                        <a:solidFill>
                          <a:sysClr val="windowText" lastClr="000000"/>
                        </a:solidFill>
                      </a:endParaRPr>
                    </a:p>
                  </a:txBody>
                  <a:tcPr marL="45720" marR="45720">
                    <a:noFill/>
                  </a:tcPr>
                </a:tc>
                <a:tc>
                  <a:txBody>
                    <a:bodyPr/>
                    <a:lstStyle/>
                    <a:p>
                      <a:pPr algn="ctr"/>
                      <a:endParaRPr lang="en-US" sz="2200" dirty="0">
                        <a:solidFill>
                          <a:sysClr val="windowText" lastClr="000000"/>
                        </a:solidFill>
                      </a:endParaRPr>
                    </a:p>
                  </a:txBody>
                  <a:tcPr marL="45720" marR="45720">
                    <a:noFill/>
                  </a:tcPr>
                </a:tc>
                <a:extLst>
                  <a:ext uri="{0D108BD9-81ED-4DB2-BD59-A6C34878D82A}">
                    <a16:rowId xmlns:a16="http://schemas.microsoft.com/office/drawing/2014/main" val="3555565809"/>
                  </a:ext>
                </a:extLst>
              </a:tr>
              <a:tr h="367022">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200" b="0" dirty="0">
                          <a:solidFill>
                            <a:sysClr val="windowText" lastClr="000000"/>
                          </a:solidFill>
                        </a:rPr>
                        <a:t>=</a:t>
                      </a: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noFill/>
                      <a:prstDash val="solid"/>
                      <a:round/>
                      <a:headEnd type="none" w="med" len="med"/>
                      <a:tailEnd type="none" w="med" len="med"/>
                    </a:lnL>
                    <a:noFill/>
                  </a:tcPr>
                </a:tc>
                <a:tc>
                  <a:txBody>
                    <a:bodyPr/>
                    <a:lstStyle/>
                    <a:p>
                      <a:pPr algn="ctr"/>
                      <a:r>
                        <a:rPr lang="en-US" sz="2200" dirty="0">
                          <a:solidFill>
                            <a:sysClr val="windowText" lastClr="000000"/>
                          </a:solidFill>
                        </a:rPr>
                        <a:t>x</a:t>
                      </a:r>
                    </a:p>
                  </a:txBody>
                  <a:tcPr marL="45720" marR="45720">
                    <a:noFill/>
                  </a:tcPr>
                </a:tc>
                <a:tc>
                  <a:txBody>
                    <a:bodyPr/>
                    <a:lstStyle/>
                    <a:p>
                      <a:pPr algn="ctr"/>
                      <a:endParaRPr lang="en-US" sz="2200" dirty="0">
                        <a:solidFill>
                          <a:sysClr val="windowText" lastClr="000000"/>
                        </a:solidFill>
                      </a:endParaRPr>
                    </a:p>
                  </a:txBody>
                  <a:tcPr marL="45720" marR="45720">
                    <a:noFill/>
                  </a:tcPr>
                </a:tc>
                <a:tc>
                  <a:txBody>
                    <a:bodyPr/>
                    <a:lstStyle/>
                    <a:p>
                      <a:pPr algn="ctr"/>
                      <a:endParaRPr lang="en-US" sz="2200" dirty="0">
                        <a:solidFill>
                          <a:sysClr val="windowText" lastClr="000000"/>
                        </a:solidFill>
                      </a:endParaRPr>
                    </a:p>
                  </a:txBody>
                  <a:tcPr marL="45720" marR="45720">
                    <a:noFill/>
                  </a:tcPr>
                </a:tc>
                <a:extLst>
                  <a:ext uri="{0D108BD9-81ED-4DB2-BD59-A6C34878D82A}">
                    <a16:rowId xmlns:a16="http://schemas.microsoft.com/office/drawing/2014/main" val="676280642"/>
                  </a:ext>
                </a:extLst>
              </a:tr>
              <a:tr h="367022">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algn="ctr"/>
                      <a:endParaRPr lang="en-US" sz="2200" dirty="0">
                        <a:solidFill>
                          <a:sysClr val="windowText" lastClr="000000"/>
                        </a:solidFill>
                      </a:endParaRPr>
                    </a:p>
                  </a:txBody>
                  <a:tcPr marL="45720" marR="45720">
                    <a:lnL w="28575" cap="flat" cmpd="sng" algn="ctr">
                      <a:noFill/>
                      <a:prstDash val="solid"/>
                      <a:round/>
                      <a:headEnd type="none" w="med" len="med"/>
                      <a:tailEnd type="none" w="med" len="med"/>
                    </a:lnL>
                    <a:noFill/>
                  </a:tcPr>
                </a:tc>
                <a:tc>
                  <a:txBody>
                    <a:bodyPr/>
                    <a:lstStyle/>
                    <a:p>
                      <a:pPr algn="ctr"/>
                      <a:endParaRPr lang="en-US" sz="2200">
                        <a:solidFill>
                          <a:sysClr val="windowText" lastClr="000000"/>
                        </a:solidFill>
                      </a:endParaRPr>
                    </a:p>
                  </a:txBody>
                  <a:tcPr marL="45720" marR="45720">
                    <a:noFill/>
                  </a:tcPr>
                </a:tc>
                <a:tc>
                  <a:txBody>
                    <a:bodyPr/>
                    <a:lstStyle/>
                    <a:p>
                      <a:pPr algn="ctr"/>
                      <a:endParaRPr lang="en-US" sz="2200">
                        <a:solidFill>
                          <a:sysClr val="windowText" lastClr="000000"/>
                        </a:solidFill>
                      </a:endParaRPr>
                    </a:p>
                  </a:txBody>
                  <a:tcPr marL="45720" marR="45720">
                    <a:noFill/>
                  </a:tcPr>
                </a:tc>
                <a:tc>
                  <a:txBody>
                    <a:bodyPr/>
                    <a:lstStyle/>
                    <a:p>
                      <a:pPr algn="ctr"/>
                      <a:endParaRPr lang="en-US" sz="2200" dirty="0">
                        <a:solidFill>
                          <a:sysClr val="windowText" lastClr="000000"/>
                        </a:solidFill>
                      </a:endParaRPr>
                    </a:p>
                  </a:txBody>
                  <a:tcPr marL="45720" marR="45720">
                    <a:noFill/>
                  </a:tcPr>
                </a:tc>
                <a:extLst>
                  <a:ext uri="{0D108BD9-81ED-4DB2-BD59-A6C34878D82A}">
                    <a16:rowId xmlns:a16="http://schemas.microsoft.com/office/drawing/2014/main" val="3485239080"/>
                  </a:ext>
                </a:extLst>
              </a:tr>
              <a:tr h="367022">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noFill/>
                  </a:tcPr>
                </a:tc>
                <a:tc>
                  <a:txBody>
                    <a:bodyPr/>
                    <a:lstStyle/>
                    <a:p>
                      <a:pPr algn="ctr"/>
                      <a:endParaRPr lang="en-US" sz="2200"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200" b="1" dirty="0">
                        <a:solidFill>
                          <a:sysClr val="windowText" lastClr="000000"/>
                        </a:solidFill>
                      </a:endParaRPr>
                    </a:p>
                  </a:txBody>
                  <a:tcPr marL="45720" marR="45720">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b="1" dirty="0">
                          <a:solidFill>
                            <a:sysClr val="windowText" lastClr="000000"/>
                          </a:solidFill>
                        </a:rPr>
                        <a:t>P(y)</a:t>
                      </a:r>
                    </a:p>
                  </a:txBody>
                  <a:tcPr marL="45720" marR="45720">
                    <a:lnL w="28575" cap="flat" cmpd="sng" algn="ctr">
                      <a:noFill/>
                      <a:prstDash val="solid"/>
                      <a:round/>
                      <a:headEnd type="none" w="med" len="med"/>
                      <a:tailEnd type="none" w="med" len="med"/>
                    </a:lnL>
                    <a:noFill/>
                  </a:tcPr>
                </a:tc>
                <a:tc>
                  <a:txBody>
                    <a:bodyPr/>
                    <a:lstStyle/>
                    <a:p>
                      <a:pPr algn="ctr"/>
                      <a:endParaRPr lang="en-US" sz="2200">
                        <a:solidFill>
                          <a:sysClr val="windowText" lastClr="000000"/>
                        </a:solidFill>
                      </a:endParaRPr>
                    </a:p>
                  </a:txBody>
                  <a:tcPr marL="45720" marR="45720">
                    <a:noFill/>
                  </a:tcPr>
                </a:tc>
                <a:tc>
                  <a:txBody>
                    <a:bodyPr/>
                    <a:lstStyle/>
                    <a:p>
                      <a:pPr algn="ctr"/>
                      <a:endParaRPr lang="en-US" sz="2200">
                        <a:solidFill>
                          <a:sysClr val="windowText" lastClr="000000"/>
                        </a:solidFill>
                      </a:endParaRPr>
                    </a:p>
                  </a:txBody>
                  <a:tcPr marL="45720" marR="45720">
                    <a:noFill/>
                  </a:tcPr>
                </a:tc>
                <a:tc>
                  <a:txBody>
                    <a:bodyPr/>
                    <a:lstStyle/>
                    <a:p>
                      <a:pPr algn="ctr"/>
                      <a:endParaRPr lang="en-US" sz="2200" dirty="0">
                        <a:solidFill>
                          <a:sysClr val="windowText" lastClr="000000"/>
                        </a:solidFill>
                      </a:endParaRPr>
                    </a:p>
                  </a:txBody>
                  <a:tcPr marL="45720" marR="45720">
                    <a:noFill/>
                  </a:tcPr>
                </a:tc>
                <a:extLst>
                  <a:ext uri="{0D108BD9-81ED-4DB2-BD59-A6C34878D82A}">
                    <a16:rowId xmlns:a16="http://schemas.microsoft.com/office/drawing/2014/main" val="3944274834"/>
                  </a:ext>
                </a:extLst>
              </a:tr>
            </a:tbl>
          </a:graphicData>
        </a:graphic>
      </p:graphicFrame>
    </p:spTree>
    <p:extLst>
      <p:ext uri="{BB962C8B-B14F-4D97-AF65-F5344CB8AC3E}">
        <p14:creationId xmlns:p14="http://schemas.microsoft.com/office/powerpoint/2010/main" val="2966197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70339" name="Rectangle 3"/>
              <p:cNvSpPr>
                <a:spLocks noGrp="1" noChangeArrowheads="1"/>
              </p:cNvSpPr>
              <p:nvPr>
                <p:ph type="body"/>
              </p:nvPr>
            </p:nvSpPr>
            <p:spPr>
              <a:xfrm>
                <a:off x="504000" y="1769039"/>
                <a:ext cx="9071640" cy="5117535"/>
              </a:xfrm>
            </p:spPr>
            <p:txBody>
              <a:bodyPr/>
              <a:lstStyle/>
              <a:p>
                <a:pPr marL="457200" indent="-457200">
                  <a:buFont typeface="Arial" panose="020B0604020202020204" pitchFamily="34" charset="0"/>
                  <a:buChar char="•"/>
                </a:pPr>
                <a:r>
                  <a:rPr lang="en-US" sz="2800" dirty="0"/>
                  <a:t>Naïve Bayes assumption:</a:t>
                </a:r>
              </a:p>
              <a:p>
                <a:pPr marL="285750" lvl="1" indent="-285750">
                  <a:buFont typeface="Wingdings" pitchFamily="2" charset="2"/>
                  <a:buChar char="Ø"/>
                </a:pPr>
                <a:r>
                  <a:rPr lang="en-US" sz="2400" dirty="0"/>
                  <a:t>Features are independent given class:</a:t>
                </a:r>
              </a:p>
              <a:p>
                <a:pPr marL="457200" lvl="1" indent="0">
                  <a:buNone/>
                </a:pPr>
                <a14:m>
                  <m:oMathPara xmlns:m="http://schemas.openxmlformats.org/officeDocument/2006/math">
                    <m:oMathParaPr>
                      <m:jc m:val="centerGroup"/>
                    </m:oMathParaPr>
                    <m:oMath xmlns:m="http://schemas.openxmlformats.org/officeDocument/2006/math">
                      <m:r>
                        <a:rPr lang="ro-RO" sz="2400" i="1">
                          <a:latin typeface="Cambria Math" panose="02040503050406030204" pitchFamily="18" charset="0"/>
                        </a:rPr>
                        <m:t>𝑃</m:t>
                      </m:r>
                      <m:d>
                        <m:dPr>
                          <m:endChr m:val="|"/>
                          <m:ctrlPr>
                            <a:rPr lang="ro-RO" sz="2400" i="1">
                              <a:latin typeface="Cambria Math" panose="02040503050406030204" pitchFamily="18" charset="0"/>
                            </a:rPr>
                          </m:ctrlPr>
                        </m:dPr>
                        <m:e>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1</m:t>
                              </m:r>
                            </m:sub>
                          </m:sSub>
                          <m:r>
                            <a:rPr lang="ro-RO" sz="2400" i="1">
                              <a:latin typeface="Cambria Math" panose="02040503050406030204" pitchFamily="18" charset="0"/>
                            </a:rPr>
                            <m:t>,</m:t>
                          </m:r>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2</m:t>
                              </m:r>
                            </m:sub>
                          </m:sSub>
                          <m:r>
                            <a:rPr lang="ro-RO" sz="2400" i="1">
                              <a:latin typeface="Cambria Math" panose="02040503050406030204" pitchFamily="18" charset="0"/>
                            </a:rPr>
                            <m:t> </m:t>
                          </m:r>
                        </m:e>
                      </m:d>
                      <m:r>
                        <a:rPr lang="ro-RO" sz="2400" i="1">
                          <a:latin typeface="Cambria Math" panose="02040503050406030204" pitchFamily="18" charset="0"/>
                        </a:rPr>
                        <m:t> </m:t>
                      </m:r>
                      <m:r>
                        <a:rPr lang="ro-RO" sz="2400" i="1">
                          <a:latin typeface="Cambria Math" panose="02040503050406030204" pitchFamily="18" charset="0"/>
                        </a:rPr>
                        <m:t>𝑌</m:t>
                      </m:r>
                      <m:r>
                        <a:rPr lang="ro-RO" sz="2400" i="1">
                          <a:latin typeface="Cambria Math" panose="02040503050406030204" pitchFamily="18" charset="0"/>
                        </a:rPr>
                        <m:t>)=</m:t>
                      </m:r>
                      <m:r>
                        <a:rPr lang="ro-RO" sz="2400" i="1">
                          <a:latin typeface="Cambria Math" panose="02040503050406030204" pitchFamily="18" charset="0"/>
                        </a:rPr>
                        <m:t>𝑃</m:t>
                      </m:r>
                      <m:d>
                        <m:dPr>
                          <m:endChr m:val="|"/>
                          <m:ctrlPr>
                            <a:rPr lang="ro-RO" sz="2400" i="1">
                              <a:latin typeface="Cambria Math" panose="02040503050406030204" pitchFamily="18" charset="0"/>
                            </a:rPr>
                          </m:ctrlPr>
                        </m:dPr>
                        <m:e>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1</m:t>
                              </m:r>
                            </m:sub>
                          </m:sSub>
                          <m:r>
                            <a:rPr lang="ro-RO" sz="2400" i="1">
                              <a:latin typeface="Cambria Math" panose="02040503050406030204" pitchFamily="18" charset="0"/>
                            </a:rPr>
                            <m:t> </m:t>
                          </m:r>
                        </m:e>
                      </m:d>
                      <m:r>
                        <a:rPr lang="ro-RO" sz="2400" i="1">
                          <a:latin typeface="Cambria Math" panose="02040503050406030204" pitchFamily="18" charset="0"/>
                        </a:rPr>
                        <m:t> </m:t>
                      </m:r>
                      <m:r>
                        <a:rPr lang="ro-RO" sz="2400" i="1">
                          <a:latin typeface="Cambria Math" panose="02040503050406030204" pitchFamily="18" charset="0"/>
                        </a:rPr>
                        <m:t>𝑌</m:t>
                      </m:r>
                      <m:r>
                        <a:rPr lang="ro-RO" sz="2400" i="1">
                          <a:latin typeface="Cambria Math" panose="02040503050406030204" pitchFamily="18" charset="0"/>
                        </a:rPr>
                        <m:t>)</m:t>
                      </m:r>
                      <m:r>
                        <a:rPr lang="ro-RO" sz="2400" i="1">
                          <a:latin typeface="Cambria Math" panose="02040503050406030204" pitchFamily="18" charset="0"/>
                        </a:rPr>
                        <m:t>𝑃</m:t>
                      </m:r>
                      <m:d>
                        <m:dPr>
                          <m:endChr m:val="|"/>
                          <m:ctrlPr>
                            <a:rPr lang="ro-RO" sz="2400" i="1">
                              <a:latin typeface="Cambria Math" panose="02040503050406030204" pitchFamily="18" charset="0"/>
                            </a:rPr>
                          </m:ctrlPr>
                        </m:dPr>
                        <m:e>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2</m:t>
                              </m:r>
                            </m:sub>
                          </m:sSub>
                          <m:r>
                            <a:rPr lang="ro-RO" sz="2400" i="1">
                              <a:latin typeface="Cambria Math" panose="02040503050406030204" pitchFamily="18" charset="0"/>
                            </a:rPr>
                            <m:t> </m:t>
                          </m:r>
                        </m:e>
                      </m:d>
                      <m:r>
                        <a:rPr lang="ro-RO" sz="2400" i="1">
                          <a:latin typeface="Cambria Math" panose="02040503050406030204" pitchFamily="18" charset="0"/>
                        </a:rPr>
                        <m:t> </m:t>
                      </m:r>
                      <m:r>
                        <a:rPr lang="ro-RO" sz="2400" i="1">
                          <a:latin typeface="Cambria Math" panose="02040503050406030204" pitchFamily="18" charset="0"/>
                        </a:rPr>
                        <m:t>𝑌</m:t>
                      </m:r>
                      <m:r>
                        <a:rPr lang="ro-RO" sz="2400" i="1">
                          <a:latin typeface="Cambria Math" panose="02040503050406030204" pitchFamily="18" charset="0"/>
                        </a:rPr>
                        <m:t>)</m:t>
                      </m:r>
                    </m:oMath>
                  </m:oMathPara>
                </a14:m>
                <a:endParaRPr lang="en-US" sz="2400" dirty="0"/>
              </a:p>
              <a:p>
                <a:pPr lvl="1"/>
                <a:endParaRPr lang="en-US" sz="2400" dirty="0"/>
              </a:p>
              <a:p>
                <a:pPr marL="342900" lvl="1" indent="-342900">
                  <a:buFont typeface="Wingdings" pitchFamily="2" charset="2"/>
                  <a:buChar char="Ø"/>
                </a:pPr>
                <a:r>
                  <a:rPr lang="en-US" sz="2400" dirty="0"/>
                  <a:t>More generally:</a:t>
                </a:r>
              </a:p>
              <a:p>
                <a:pPr marL="457200" lvl="1" indent="0">
                  <a:buNone/>
                </a:pPr>
                <a14:m>
                  <m:oMathPara xmlns:m="http://schemas.openxmlformats.org/officeDocument/2006/math">
                    <m:oMathParaPr>
                      <m:jc m:val="centerGroup"/>
                    </m:oMathParaPr>
                    <m:oMath xmlns:m="http://schemas.openxmlformats.org/officeDocument/2006/math">
                      <m:r>
                        <a:rPr lang="ro-RO" sz="2400" i="1">
                          <a:latin typeface="Cambria Math" panose="02040503050406030204" pitchFamily="18" charset="0"/>
                        </a:rPr>
                        <m:t>𝑃</m:t>
                      </m:r>
                      <m:d>
                        <m:dPr>
                          <m:endChr m:val="|"/>
                          <m:ctrlPr>
                            <a:rPr lang="ro-RO" sz="2400" i="1">
                              <a:latin typeface="Cambria Math" panose="02040503050406030204" pitchFamily="18" charset="0"/>
                            </a:rPr>
                          </m:ctrlPr>
                        </m:dPr>
                        <m:e>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1</m:t>
                              </m:r>
                            </m:sub>
                          </m:sSub>
                          <m:r>
                            <a:rPr lang="ro-RO" sz="2400" b="0" i="1" smtClean="0">
                              <a:latin typeface="Cambria Math" panose="02040503050406030204" pitchFamily="18" charset="0"/>
                            </a:rPr>
                            <m:t>…</m:t>
                          </m:r>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b="0" i="1" smtClean="0">
                                  <a:latin typeface="Cambria Math" panose="02040503050406030204" pitchFamily="18" charset="0"/>
                                </a:rPr>
                                <m:t>𝑛</m:t>
                              </m:r>
                            </m:sub>
                          </m:sSub>
                          <m:r>
                            <a:rPr lang="ro-RO" sz="2400" i="1">
                              <a:latin typeface="Cambria Math" panose="02040503050406030204" pitchFamily="18" charset="0"/>
                            </a:rPr>
                            <m:t> </m:t>
                          </m:r>
                        </m:e>
                      </m:d>
                      <m:r>
                        <a:rPr lang="ro-RO" sz="2400" i="1">
                          <a:latin typeface="Cambria Math" panose="02040503050406030204" pitchFamily="18" charset="0"/>
                        </a:rPr>
                        <m:t> </m:t>
                      </m:r>
                      <m:r>
                        <a:rPr lang="ro-RO" sz="2400" i="1">
                          <a:latin typeface="Cambria Math" panose="02040503050406030204" pitchFamily="18" charset="0"/>
                        </a:rPr>
                        <m:t>𝑌</m:t>
                      </m:r>
                      <m:r>
                        <a:rPr lang="ro-RO" sz="2400" i="1">
                          <a:latin typeface="Cambria Math" panose="02040503050406030204" pitchFamily="18" charset="0"/>
                        </a:rPr>
                        <m:t>)=</m:t>
                      </m:r>
                      <m:nary>
                        <m:naryPr>
                          <m:chr m:val="∏"/>
                          <m:supHide m:val="on"/>
                          <m:ctrlPr>
                            <a:rPr lang="ro-RO" sz="2400" i="1" smtClean="0">
                              <a:latin typeface="Cambria Math" panose="02040503050406030204" pitchFamily="18" charset="0"/>
                            </a:rPr>
                          </m:ctrlPr>
                        </m:naryPr>
                        <m:sub>
                          <m:r>
                            <m:rPr>
                              <m:brk m:alnAt="7"/>
                            </m:rPr>
                            <a:rPr lang="ro-RO" sz="2400" b="0" i="1" smtClean="0">
                              <a:latin typeface="Cambria Math" panose="02040503050406030204" pitchFamily="18" charset="0"/>
                            </a:rPr>
                            <m:t>𝑖</m:t>
                          </m:r>
                        </m:sub>
                        <m:sup/>
                        <m:e>
                          <m:r>
                            <a:rPr lang="ro-RO" sz="2400" i="1">
                              <a:latin typeface="Cambria Math" panose="02040503050406030204" pitchFamily="18" charset="0"/>
                            </a:rPr>
                            <m:t>𝑃</m:t>
                          </m:r>
                          <m:d>
                            <m:dPr>
                              <m:endChr m:val="|"/>
                              <m:ctrlPr>
                                <a:rPr lang="ro-RO" sz="2400" i="1">
                                  <a:latin typeface="Cambria Math" panose="02040503050406030204" pitchFamily="18" charset="0"/>
                                </a:rPr>
                              </m:ctrlPr>
                            </m:dPr>
                            <m:e>
                              <m:sSub>
                                <m:sSubPr>
                                  <m:ctrlPr>
                                    <a:rPr lang="ro-RO" sz="2400" i="1">
                                      <a:latin typeface="Cambria Math" panose="02040503050406030204" pitchFamily="18" charset="0"/>
                                    </a:rPr>
                                  </m:ctrlPr>
                                </m:sSubPr>
                                <m:e>
                                  <m:r>
                                    <a:rPr lang="ro-RO" sz="2400" i="1">
                                      <a:latin typeface="Cambria Math" panose="02040503050406030204" pitchFamily="18" charset="0"/>
                                    </a:rPr>
                                    <m:t>𝑋</m:t>
                                  </m:r>
                                </m:e>
                                <m:sub>
                                  <m:r>
                                    <a:rPr lang="ro-RO" sz="2400" i="1">
                                      <a:latin typeface="Cambria Math" panose="02040503050406030204" pitchFamily="18" charset="0"/>
                                    </a:rPr>
                                    <m:t>𝑖</m:t>
                                  </m:r>
                                </m:sub>
                              </m:sSub>
                              <m:r>
                                <a:rPr lang="ro-RO" sz="2400" i="1">
                                  <a:latin typeface="Cambria Math" panose="02040503050406030204" pitchFamily="18" charset="0"/>
                                </a:rPr>
                                <m:t> </m:t>
                              </m:r>
                            </m:e>
                          </m:d>
                          <m:r>
                            <a:rPr lang="ro-RO" sz="2400" i="1">
                              <a:latin typeface="Cambria Math" panose="02040503050406030204" pitchFamily="18" charset="0"/>
                            </a:rPr>
                            <m:t> </m:t>
                          </m:r>
                          <m:r>
                            <a:rPr lang="ro-RO" sz="2400" i="1">
                              <a:latin typeface="Cambria Math" panose="02040503050406030204" pitchFamily="18" charset="0"/>
                            </a:rPr>
                            <m:t>𝑌</m:t>
                          </m:r>
                          <m:r>
                            <a:rPr lang="ro-RO" sz="2400" i="1">
                              <a:latin typeface="Cambria Math" panose="02040503050406030204" pitchFamily="18" charset="0"/>
                            </a:rPr>
                            <m:t>)</m:t>
                          </m:r>
                          <m:r>
                            <m:rPr>
                              <m:nor/>
                            </m:rPr>
                            <a:rPr lang="en-US" sz="2400" dirty="0"/>
                            <m:t> </m:t>
                          </m:r>
                        </m:e>
                      </m:nary>
                    </m:oMath>
                  </m:oMathPara>
                </a14:m>
                <a:endParaRPr lang="en-US" sz="2400" dirty="0"/>
              </a:p>
              <a:p>
                <a:endParaRPr lang="en-US" dirty="0"/>
              </a:p>
              <a:p>
                <a:pPr marL="457200" indent="-457200">
                  <a:buFont typeface="Arial" panose="020B0604020202020204" pitchFamily="34" charset="0"/>
                  <a:buChar char="•"/>
                </a:pPr>
                <a:r>
                  <a:rPr lang="en-US" sz="2800" dirty="0"/>
                  <a:t>How many parameters now? </a:t>
                </a:r>
              </a:p>
              <a:p>
                <a:endParaRPr lang="en-US" sz="800" dirty="0"/>
              </a:p>
              <a:p>
                <a:pPr marL="342900" lvl="2" indent="-342900">
                  <a:buFont typeface="Wingdings" pitchFamily="2" charset="2"/>
                  <a:buChar char="Ø"/>
                </a:pPr>
                <a:r>
                  <a:rPr lang="en-US" sz="2400" dirty="0"/>
                  <a:t>Suppose </a:t>
                </a:r>
                <a:r>
                  <a:rPr lang="en-US" sz="2400" b="1" dirty="0"/>
                  <a:t>X</a:t>
                </a:r>
                <a:r>
                  <a:rPr lang="en-US" sz="2400" dirty="0"/>
                  <a:t> is composed of n binary features</a:t>
                </a:r>
              </a:p>
              <a:p>
                <a:pPr marL="342900" lvl="2" indent="-342900">
                  <a:buFont typeface="Wingdings" pitchFamily="2" charset="2"/>
                  <a:buChar char="Ø"/>
                </a:pPr>
                <a:r>
                  <a:rPr lang="en-US" sz="2400" dirty="0">
                    <a:solidFill>
                      <a:srgbClr val="FF0000"/>
                    </a:solidFill>
                  </a:rPr>
                  <a:t>Reduced from </a:t>
                </a:r>
                <a14:m>
                  <m:oMath xmlns:m="http://schemas.openxmlformats.org/officeDocument/2006/math">
                    <m:sSup>
                      <m:sSupPr>
                        <m:ctrlPr>
                          <a:rPr lang="en-US" sz="2400" i="1" smtClean="0">
                            <a:solidFill>
                              <a:srgbClr val="FF0000"/>
                            </a:solidFill>
                            <a:latin typeface="Cambria Math" panose="02040503050406030204" pitchFamily="18" charset="0"/>
                          </a:rPr>
                        </m:ctrlPr>
                      </m:sSupPr>
                      <m:e>
                        <m:r>
                          <a:rPr lang="en-US" sz="2400" b="0" i="1" smtClean="0">
                            <a:solidFill>
                              <a:srgbClr val="FF0000"/>
                            </a:solidFill>
                            <a:latin typeface="Cambria Math" panose="02040503050406030204" pitchFamily="18" charset="0"/>
                          </a:rPr>
                          <m:t>2</m:t>
                        </m:r>
                      </m:e>
                      <m:sup>
                        <m:r>
                          <a:rPr lang="en-US" sz="2400" b="0" i="1" smtClean="0">
                            <a:solidFill>
                              <a:srgbClr val="FF0000"/>
                            </a:solidFill>
                            <a:latin typeface="Cambria Math" panose="02040503050406030204" pitchFamily="18" charset="0"/>
                          </a:rPr>
                          <m:t>𝑛</m:t>
                        </m:r>
                      </m:sup>
                    </m:sSup>
                  </m:oMath>
                </a14:m>
                <a:r>
                  <a:rPr lang="en-US" sz="2400" dirty="0">
                    <a:solidFill>
                      <a:srgbClr val="FF0000"/>
                    </a:solidFill>
                  </a:rPr>
                  <a:t> to </a:t>
                </a:r>
                <a14:m>
                  <m:oMath xmlns:m="http://schemas.openxmlformats.org/officeDocument/2006/math">
                    <m:r>
                      <a:rPr lang="en-US" sz="2400" b="0" i="1" smtClean="0">
                        <a:solidFill>
                          <a:srgbClr val="FF0000"/>
                        </a:solidFill>
                        <a:latin typeface="Cambria Math" panose="02040503050406030204" pitchFamily="18" charset="0"/>
                      </a:rPr>
                      <m:t>2</m:t>
                    </m:r>
                    <m:r>
                      <a:rPr lang="en-US" sz="2400" b="0" i="1" smtClean="0">
                        <a:solidFill>
                          <a:srgbClr val="FF0000"/>
                        </a:solidFill>
                        <a:latin typeface="Cambria Math" panose="02040503050406030204" pitchFamily="18" charset="0"/>
                        <a:ea typeface="Cambria Math" panose="02040503050406030204" pitchFamily="18" charset="0"/>
                      </a:rPr>
                      <m:t>∙</m:t>
                    </m:r>
                    <m:r>
                      <a:rPr lang="en-US" sz="2400" b="0" i="1" smtClean="0">
                        <a:solidFill>
                          <a:srgbClr val="FF0000"/>
                        </a:solidFill>
                        <a:latin typeface="Cambria Math" panose="02040503050406030204" pitchFamily="18" charset="0"/>
                        <a:ea typeface="Cambria Math" panose="02040503050406030204" pitchFamily="18" charset="0"/>
                      </a:rPr>
                      <m:t>𝑛</m:t>
                    </m:r>
                  </m:oMath>
                </a14:m>
                <a:endParaRPr lang="en-US" sz="2400" dirty="0">
                  <a:solidFill>
                    <a:srgbClr val="FF0000"/>
                  </a:solidFill>
                </a:endParaRPr>
              </a:p>
            </p:txBody>
          </p:sp>
        </mc:Choice>
        <mc:Fallback xmlns="">
          <p:sp>
            <p:nvSpPr>
              <p:cNvPr id="270339" name="Rectangle 3"/>
              <p:cNvSpPr>
                <a:spLocks noGrp="1" noRot="1" noChangeAspect="1" noMove="1" noResize="1" noEditPoints="1" noAdjustHandles="1" noChangeArrowheads="1" noChangeShapeType="1" noTextEdit="1"/>
              </p:cNvSpPr>
              <p:nvPr>
                <p:ph type="body"/>
              </p:nvPr>
            </p:nvSpPr>
            <p:spPr>
              <a:xfrm>
                <a:off x="504000" y="1769039"/>
                <a:ext cx="9071640" cy="5117535"/>
              </a:xfrm>
              <a:blipFill>
                <a:blip r:embed="rId3"/>
                <a:stretch>
                  <a:fillRect l="-2098"/>
                </a:stretch>
              </a:blipFill>
            </p:spPr>
            <p:txBody>
              <a:bodyPr/>
              <a:lstStyle/>
              <a:p>
                <a:r>
                  <a:rPr lang="ro-RO">
                    <a:noFill/>
                  </a:rPr>
                  <a:t> </a:t>
                </a:r>
              </a:p>
            </p:txBody>
          </p:sp>
        </mc:Fallback>
      </mc:AlternateContent>
      <p:sp>
        <p:nvSpPr>
          <p:cNvPr id="270338" name="Rectangle 2"/>
          <p:cNvSpPr>
            <a:spLocks noGrp="1" noChangeArrowheads="1"/>
          </p:cNvSpPr>
          <p:nvPr>
            <p:ph type="title"/>
          </p:nvPr>
        </p:nvSpPr>
        <p:spPr/>
        <p:txBody>
          <a:bodyPr/>
          <a:lstStyle/>
          <a:p>
            <a:pPr algn="ctr"/>
            <a:r>
              <a:rPr lang="en-US" dirty="0"/>
              <a:t>Naïve Bayes assumption</a:t>
            </a:r>
          </a:p>
        </p:txBody>
      </p:sp>
    </p:spTree>
    <p:extLst>
      <p:ext uri="{BB962C8B-B14F-4D97-AF65-F5344CB8AC3E}">
        <p14:creationId xmlns:p14="http://schemas.microsoft.com/office/powerpoint/2010/main" val="2255206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0339">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033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Rectangle 2"/>
          <p:cNvSpPr>
            <a:spLocks noGrp="1" noChangeArrowheads="1"/>
          </p:cNvSpPr>
          <p:nvPr>
            <p:ph type="title"/>
          </p:nvPr>
        </p:nvSpPr>
        <p:spPr/>
        <p:txBody>
          <a:bodyPr/>
          <a:lstStyle/>
          <a:p>
            <a:pPr algn="ctr"/>
            <a:r>
              <a:rPr lang="en-US" dirty="0"/>
              <a:t>Naïve Bayes classifier</a:t>
            </a:r>
          </a:p>
        </p:txBody>
      </p:sp>
      <mc:AlternateContent xmlns:mc="http://schemas.openxmlformats.org/markup-compatibility/2006" xmlns:a14="http://schemas.microsoft.com/office/drawing/2010/main">
        <mc:Choice Requires="a14">
          <p:sp>
            <p:nvSpPr>
              <p:cNvPr id="2" name="Content Placeholder 1"/>
              <p:cNvSpPr>
                <a:spLocks noGrp="1"/>
              </p:cNvSpPr>
              <p:nvPr>
                <p:ph type="subTitle"/>
              </p:nvPr>
            </p:nvSpPr>
            <p:spPr>
              <a:xfrm>
                <a:off x="504000" y="1563480"/>
                <a:ext cx="9071640" cy="5751720"/>
              </a:xfrm>
            </p:spPr>
            <p:txBody>
              <a:bodyPr/>
              <a:lstStyle/>
              <a:p>
                <a:pPr marL="457200" indent="-457200">
                  <a:lnSpc>
                    <a:spcPct val="90000"/>
                  </a:lnSpc>
                  <a:buFont typeface="Arial" panose="020B0604020202020204" pitchFamily="34" charset="0"/>
                  <a:buChar char="•"/>
                </a:pPr>
                <a:r>
                  <a:rPr lang="en-US" sz="2800" dirty="0"/>
                  <a:t>Given:</a:t>
                </a:r>
              </a:p>
              <a:p>
                <a:pPr marL="457200" lvl="1" indent="-457200">
                  <a:buFont typeface="Wingdings" pitchFamily="2" charset="2"/>
                  <a:buChar char="Ø"/>
                </a:pPr>
                <a:r>
                  <a:rPr lang="en-US" sz="2400" dirty="0"/>
                  <a:t>Class-Prior P(Y)</a:t>
                </a:r>
              </a:p>
              <a:p>
                <a:pPr marL="457200" lvl="1" indent="-457200">
                  <a:buFont typeface="Wingdings" pitchFamily="2" charset="2"/>
                  <a:buChar char="Ø"/>
                </a:pPr>
                <a:r>
                  <a:rPr lang="en-US" sz="2400" i="1" dirty="0"/>
                  <a:t>n</a:t>
                </a:r>
                <a:r>
                  <a:rPr lang="en-US" sz="2400" dirty="0"/>
                  <a:t> conditionally independent features </a:t>
                </a:r>
                <a:r>
                  <a:rPr lang="en-US" sz="2400" b="1" dirty="0"/>
                  <a:t>X</a:t>
                </a:r>
                <a:r>
                  <a:rPr lang="en-US" sz="2400" dirty="0"/>
                  <a:t> given the class Y</a:t>
                </a:r>
              </a:p>
              <a:p>
                <a:pPr marL="457200" lvl="1" indent="-457200">
                  <a:buFont typeface="Wingdings" pitchFamily="2" charset="2"/>
                  <a:buChar char="Ø"/>
                </a:pPr>
                <a:r>
                  <a:rPr lang="en-US" sz="2400" dirty="0"/>
                  <a:t>For each </a:t>
                </a:r>
                <a14:m>
                  <m:oMath xmlns:m="http://schemas.openxmlformats.org/officeDocument/2006/math">
                    <m:sSub>
                      <m:sSubPr>
                        <m:ctrlPr>
                          <a:rPr lang="en-US" sz="2400" i="1" smtClean="0">
                            <a:latin typeface="Cambria Math" panose="02040503050406030204" pitchFamily="18" charset="0"/>
                          </a:rPr>
                        </m:ctrlPr>
                      </m:sSubPr>
                      <m:e>
                        <m:r>
                          <a:rPr lang="ro-RO" sz="2400" b="0" i="1" smtClean="0">
                            <a:latin typeface="Cambria Math" panose="02040503050406030204" pitchFamily="18" charset="0"/>
                          </a:rPr>
                          <m:t>𝑋</m:t>
                        </m:r>
                      </m:e>
                      <m:sub>
                        <m:r>
                          <a:rPr lang="ro-RO" sz="2400" b="0" i="1" smtClean="0">
                            <a:latin typeface="Cambria Math" panose="02040503050406030204" pitchFamily="18" charset="0"/>
                          </a:rPr>
                          <m:t>𝑖</m:t>
                        </m:r>
                      </m:sub>
                    </m:sSub>
                  </m:oMath>
                </a14:m>
                <a:r>
                  <a:rPr lang="en-US" sz="2400" dirty="0"/>
                  <a:t>, we have likelihood </a:t>
                </a:r>
                <a14:m>
                  <m:oMath xmlns:m="http://schemas.openxmlformats.org/officeDocument/2006/math">
                    <m:sSub>
                      <m:sSubPr>
                        <m:ctrlPr>
                          <a:rPr lang="en-US" sz="2400" i="1">
                            <a:latin typeface="Cambria Math" panose="02040503050406030204" pitchFamily="18" charset="0"/>
                          </a:rPr>
                        </m:ctrlPr>
                      </m:sSubPr>
                      <m:e>
                        <m:r>
                          <a:rPr lang="ro-RO" sz="2400" b="0" i="1" smtClean="0">
                            <a:latin typeface="Cambria Math" panose="02040503050406030204" pitchFamily="18" charset="0"/>
                          </a:rPr>
                          <m:t>𝑃</m:t>
                        </m:r>
                        <m:r>
                          <a:rPr lang="ro-RO" sz="2400" b="0" i="1" smtClean="0">
                            <a:latin typeface="Cambria Math" panose="02040503050406030204" pitchFamily="18" charset="0"/>
                          </a:rPr>
                          <m:t>(</m:t>
                        </m:r>
                        <m:r>
                          <a:rPr lang="ro-RO" sz="2400" i="1">
                            <a:latin typeface="Cambria Math" panose="02040503050406030204" pitchFamily="18" charset="0"/>
                          </a:rPr>
                          <m:t>𝑋</m:t>
                        </m:r>
                      </m:e>
                      <m:sub>
                        <m:r>
                          <a:rPr lang="ro-RO" sz="2400" i="1">
                            <a:latin typeface="Cambria Math" panose="02040503050406030204" pitchFamily="18" charset="0"/>
                          </a:rPr>
                          <m:t>𝑖</m:t>
                        </m:r>
                      </m:sub>
                    </m:sSub>
                    <m:r>
                      <a:rPr lang="ro-RO" sz="2400" b="0" i="1" smtClean="0">
                        <a:latin typeface="Cambria Math" panose="02040503050406030204" pitchFamily="18" charset="0"/>
                      </a:rPr>
                      <m:t> | </m:t>
                    </m:r>
                    <m:r>
                      <a:rPr lang="ro-RO" sz="2400" b="0" i="1" smtClean="0">
                        <a:latin typeface="Cambria Math" panose="02040503050406030204" pitchFamily="18" charset="0"/>
                      </a:rPr>
                      <m:t>𝑌</m:t>
                    </m:r>
                    <m:r>
                      <a:rPr lang="ro-RO" sz="2400" b="0" i="1" smtClean="0">
                        <a:latin typeface="Cambria Math" panose="02040503050406030204" pitchFamily="18" charset="0"/>
                      </a:rPr>
                      <m:t>)</m:t>
                    </m:r>
                  </m:oMath>
                </a14:m>
                <a:endParaRPr lang="en-US" sz="2400" dirty="0"/>
              </a:p>
              <a:p>
                <a:pPr lvl="1">
                  <a:lnSpc>
                    <a:spcPct val="90000"/>
                  </a:lnSpc>
                </a:pPr>
                <a:endParaRPr lang="en-US" sz="2800" dirty="0"/>
              </a:p>
              <a:p>
                <a:pPr marL="457200" indent="-457200">
                  <a:buFont typeface="Arial" panose="020B0604020202020204" pitchFamily="34" charset="0"/>
                  <a:buChar char="•"/>
                </a:pPr>
                <a:r>
                  <a:rPr lang="en-US" sz="2800" dirty="0"/>
                  <a:t>Naïve Bayes decision rule:</a:t>
                </a:r>
              </a:p>
              <a:p>
                <a:endParaRPr lang="ro-RO" sz="800" i="1" dirty="0">
                  <a:latin typeface="Cambria Math" panose="02040503050406030204" pitchFamily="18" charset="0"/>
                </a:endParaRPr>
              </a:p>
              <a:p>
                <a:pPr marL="0" indent="0">
                  <a:lnSpc>
                    <a:spcPct val="90000"/>
                  </a:lnSpc>
                  <a:buNone/>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rPr>
                          </m:ctrlPr>
                        </m:sSubPr>
                        <m:e>
                          <m:r>
                            <a:rPr lang="ro-RO" sz="2800" b="0" i="1" smtClean="0">
                              <a:latin typeface="Cambria Math" panose="02040503050406030204" pitchFamily="18" charset="0"/>
                            </a:rPr>
                            <m:t>h</m:t>
                          </m:r>
                        </m:e>
                        <m:sub>
                          <m:r>
                            <a:rPr lang="ro-RO" sz="2800" b="0" i="1" smtClean="0">
                              <a:latin typeface="Cambria Math" panose="02040503050406030204" pitchFamily="18" charset="0"/>
                            </a:rPr>
                            <m:t>𝑁𝐵</m:t>
                          </m:r>
                        </m:sub>
                      </m:sSub>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𝑥</m:t>
                          </m:r>
                        </m:e>
                      </m:d>
                      <m:r>
                        <a:rPr lang="ro-RO" sz="2800" b="0" i="1" smtClean="0">
                          <a:latin typeface="Cambria Math" panose="02040503050406030204" pitchFamily="18" charset="0"/>
                        </a:rPr>
                        <m:t>=</m:t>
                      </m:r>
                      <m:func>
                        <m:funcPr>
                          <m:ctrlPr>
                            <a:rPr lang="ro-RO" sz="2800" b="0" i="1" smtClean="0">
                              <a:latin typeface="Cambria Math" panose="02040503050406030204" pitchFamily="18" charset="0"/>
                            </a:rPr>
                          </m:ctrlPr>
                        </m:funcPr>
                        <m:fName>
                          <m:limLow>
                            <m:limLowPr>
                              <m:ctrlPr>
                                <a:rPr lang="ro-RO" sz="2800" b="0" i="1" smtClean="0">
                                  <a:latin typeface="Cambria Math" panose="02040503050406030204" pitchFamily="18" charset="0"/>
                                </a:rPr>
                              </m:ctrlPr>
                            </m:limLowPr>
                            <m:e>
                              <m:r>
                                <m:rPr>
                                  <m:sty m:val="p"/>
                                </m:rPr>
                                <a:rPr lang="ro-RO" sz="2800" b="0" i="0" smtClean="0">
                                  <a:latin typeface="Cambria Math" panose="02040503050406030204" pitchFamily="18" charset="0"/>
                                </a:rPr>
                                <m:t>argmax</m:t>
                              </m:r>
                            </m:e>
                            <m:lim>
                              <m:r>
                                <a:rPr lang="ro-RO" sz="2800" b="0" i="1" smtClean="0">
                                  <a:latin typeface="Cambria Math" panose="02040503050406030204" pitchFamily="18" charset="0"/>
                                </a:rPr>
                                <m:t>𝑦</m:t>
                              </m:r>
                            </m:lim>
                          </m:limLow>
                        </m:fName>
                        <m:e>
                          <m:r>
                            <a:rPr lang="ro-RO" sz="2800" b="0" i="1" smtClean="0">
                              <a:latin typeface="Cambria Math" panose="02040503050406030204" pitchFamily="18" charset="0"/>
                            </a:rPr>
                            <m:t>𝑃</m:t>
                          </m:r>
                          <m:d>
                            <m:dPr>
                              <m:ctrlPr>
                                <a:rPr lang="ro-RO" sz="2800" b="0" i="1" smtClean="0">
                                  <a:latin typeface="Cambria Math" panose="02040503050406030204" pitchFamily="18" charset="0"/>
                                </a:rPr>
                              </m:ctrlPr>
                            </m:dPr>
                            <m:e>
                              <m:r>
                                <a:rPr lang="ro-RO" sz="2800" b="0" i="1" smtClean="0">
                                  <a:latin typeface="Cambria Math" panose="02040503050406030204" pitchFamily="18" charset="0"/>
                                </a:rPr>
                                <m:t>𝑦</m:t>
                              </m:r>
                            </m:e>
                          </m:d>
                          <m:r>
                            <a:rPr lang="ro-RO" sz="2800" b="0" i="1" smtClean="0">
                              <a:latin typeface="Cambria Math" panose="02040503050406030204" pitchFamily="18" charset="0"/>
                            </a:rPr>
                            <m:t> </m:t>
                          </m:r>
                          <m:r>
                            <a:rPr lang="ro-RO" sz="2800" b="0" i="1" smtClean="0">
                              <a:latin typeface="Cambria Math" panose="02040503050406030204" pitchFamily="18" charset="0"/>
                            </a:rPr>
                            <m:t>𝑃</m:t>
                          </m:r>
                          <m:d>
                            <m:dPr>
                              <m:endChr m:val="|"/>
                              <m:ctrlPr>
                                <a:rPr lang="ro-RO" sz="2800" b="0" i="1" smtClean="0">
                                  <a:latin typeface="Cambria Math" panose="02040503050406030204" pitchFamily="18" charset="0"/>
                                </a:rPr>
                              </m:ctrlPr>
                            </m:dPr>
                            <m:e>
                              <m:sSub>
                                <m:sSubPr>
                                  <m:ctrlPr>
                                    <a:rPr lang="ro-RO" sz="2800" b="0" i="1" smtClean="0">
                                      <a:latin typeface="Cambria Math" panose="02040503050406030204" pitchFamily="18" charset="0"/>
                                    </a:rPr>
                                  </m:ctrlPr>
                                </m:sSubPr>
                                <m:e>
                                  <m:r>
                                    <a:rPr lang="ro-RO" sz="2800" b="0" i="1" smtClean="0">
                                      <a:latin typeface="Cambria Math" panose="02040503050406030204" pitchFamily="18" charset="0"/>
                                    </a:rPr>
                                    <m:t>𝑥</m:t>
                                  </m:r>
                                </m:e>
                                <m:sub>
                                  <m:r>
                                    <a:rPr lang="ro-RO" sz="2800" b="0" i="1" smtClean="0">
                                      <a:latin typeface="Cambria Math" panose="02040503050406030204" pitchFamily="18" charset="0"/>
                                    </a:rPr>
                                    <m:t>1</m:t>
                                  </m:r>
                                </m:sub>
                              </m:sSub>
                              <m:r>
                                <a:rPr lang="ro-RO" sz="2800" b="0" i="1" smtClean="0">
                                  <a:latin typeface="Cambria Math" panose="02040503050406030204" pitchFamily="18" charset="0"/>
                                </a:rPr>
                                <m:t>,…,</m:t>
                              </m:r>
                              <m:sSub>
                                <m:sSubPr>
                                  <m:ctrlPr>
                                    <a:rPr lang="ro-RO" sz="2800" b="0" i="1" smtClean="0">
                                      <a:latin typeface="Cambria Math" panose="02040503050406030204" pitchFamily="18" charset="0"/>
                                    </a:rPr>
                                  </m:ctrlPr>
                                </m:sSubPr>
                                <m:e>
                                  <m:r>
                                    <a:rPr lang="ro-RO" sz="2800" b="0" i="1" smtClean="0">
                                      <a:latin typeface="Cambria Math" panose="02040503050406030204" pitchFamily="18" charset="0"/>
                                    </a:rPr>
                                    <m:t>𝑥</m:t>
                                  </m:r>
                                </m:e>
                                <m:sub>
                                  <m:r>
                                    <a:rPr lang="ro-RO" sz="2800" b="0" i="1" smtClean="0">
                                      <a:latin typeface="Cambria Math" panose="02040503050406030204" pitchFamily="18" charset="0"/>
                                    </a:rPr>
                                    <m:t>𝑛</m:t>
                                  </m:r>
                                </m:sub>
                              </m:sSub>
                              <m:r>
                                <a:rPr lang="ro-RO" sz="2800" b="0" i="1" smtClean="0">
                                  <a:latin typeface="Cambria Math" panose="02040503050406030204" pitchFamily="18" charset="0"/>
                                </a:rPr>
                                <m:t> </m:t>
                              </m:r>
                            </m:e>
                          </m:d>
                          <m:r>
                            <a:rPr lang="ro-RO" sz="2800" b="0" i="1" smtClean="0">
                              <a:latin typeface="Cambria Math" panose="02040503050406030204" pitchFamily="18" charset="0"/>
                            </a:rPr>
                            <m:t> </m:t>
                          </m:r>
                          <m:r>
                            <a:rPr lang="ro-RO" sz="2800" b="0" i="1" smtClean="0">
                              <a:latin typeface="Cambria Math" panose="02040503050406030204" pitchFamily="18" charset="0"/>
                            </a:rPr>
                            <m:t>𝑦</m:t>
                          </m:r>
                          <m:r>
                            <a:rPr lang="ro-RO" sz="2800" b="0" i="1" smtClean="0">
                              <a:latin typeface="Cambria Math" panose="02040503050406030204" pitchFamily="18" charset="0"/>
                            </a:rPr>
                            <m:t>)</m:t>
                          </m:r>
                        </m:e>
                      </m:func>
                    </m:oMath>
                  </m:oMathPara>
                </a14:m>
                <a:endParaRPr lang="ro-RO" sz="2800"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sz="2800" i="1">
                              <a:latin typeface="Cambria Math" panose="02040503050406030204" pitchFamily="18" charset="0"/>
                            </a:rPr>
                          </m:ctrlPr>
                        </m:sSubPr>
                        <m:e>
                          <m:r>
                            <a:rPr lang="ro-RO" sz="2800" i="1">
                              <a:latin typeface="Cambria Math" panose="02040503050406030204" pitchFamily="18" charset="0"/>
                            </a:rPr>
                            <m:t>h</m:t>
                          </m:r>
                        </m:e>
                        <m:sub>
                          <m:r>
                            <a:rPr lang="ro-RO" sz="2800" i="1">
                              <a:latin typeface="Cambria Math" panose="02040503050406030204" pitchFamily="18" charset="0"/>
                            </a:rPr>
                            <m:t>𝑁𝐵</m:t>
                          </m:r>
                        </m:sub>
                      </m:sSub>
                      <m:d>
                        <m:dPr>
                          <m:ctrlPr>
                            <a:rPr lang="ro-RO" sz="2800" i="1">
                              <a:latin typeface="Cambria Math" panose="02040503050406030204" pitchFamily="18" charset="0"/>
                            </a:rPr>
                          </m:ctrlPr>
                        </m:dPr>
                        <m:e>
                          <m:r>
                            <a:rPr lang="ro-RO" sz="2800" i="1">
                              <a:latin typeface="Cambria Math" panose="02040503050406030204" pitchFamily="18" charset="0"/>
                            </a:rPr>
                            <m:t>𝑥</m:t>
                          </m:r>
                        </m:e>
                      </m:d>
                      <m:r>
                        <a:rPr lang="ro-RO" sz="2800" i="1">
                          <a:latin typeface="Cambria Math" panose="02040503050406030204" pitchFamily="18" charset="0"/>
                        </a:rPr>
                        <m:t>= </m:t>
                      </m:r>
                      <m:func>
                        <m:funcPr>
                          <m:ctrlPr>
                            <a:rPr lang="ro-RO" sz="2800" i="1">
                              <a:latin typeface="Cambria Math" panose="02040503050406030204" pitchFamily="18" charset="0"/>
                            </a:rPr>
                          </m:ctrlPr>
                        </m:funcPr>
                        <m:fName>
                          <m:limLow>
                            <m:limLowPr>
                              <m:ctrlPr>
                                <a:rPr lang="ro-RO" sz="2800" i="1">
                                  <a:latin typeface="Cambria Math" panose="02040503050406030204" pitchFamily="18" charset="0"/>
                                </a:rPr>
                              </m:ctrlPr>
                            </m:limLowPr>
                            <m:e>
                              <m:r>
                                <m:rPr>
                                  <m:sty m:val="p"/>
                                </m:rPr>
                                <a:rPr lang="ro-RO" sz="2800">
                                  <a:latin typeface="Cambria Math" panose="02040503050406030204" pitchFamily="18" charset="0"/>
                                </a:rPr>
                                <m:t>argmax</m:t>
                              </m:r>
                            </m:e>
                            <m:lim>
                              <m:r>
                                <a:rPr lang="ro-RO" sz="2800" i="1">
                                  <a:latin typeface="Cambria Math" panose="02040503050406030204" pitchFamily="18" charset="0"/>
                                </a:rPr>
                                <m:t>𝑦</m:t>
                              </m:r>
                            </m:lim>
                          </m:limLow>
                        </m:fName>
                        <m:e>
                          <m:r>
                            <a:rPr lang="ro-RO" sz="2800" i="1">
                              <a:latin typeface="Cambria Math" panose="02040503050406030204" pitchFamily="18" charset="0"/>
                            </a:rPr>
                            <m:t>𝑃</m:t>
                          </m:r>
                          <m:d>
                            <m:dPr>
                              <m:ctrlPr>
                                <a:rPr lang="ro-RO" sz="2800" i="1">
                                  <a:latin typeface="Cambria Math" panose="02040503050406030204" pitchFamily="18" charset="0"/>
                                </a:rPr>
                              </m:ctrlPr>
                            </m:dPr>
                            <m:e>
                              <m:r>
                                <a:rPr lang="ro-RO" sz="2800" i="1">
                                  <a:latin typeface="Cambria Math" panose="02040503050406030204" pitchFamily="18" charset="0"/>
                                </a:rPr>
                                <m:t>𝑦</m:t>
                              </m:r>
                            </m:e>
                          </m:d>
                          <m:r>
                            <a:rPr lang="ro-RO" sz="2800" b="0" i="1" smtClean="0">
                              <a:latin typeface="Cambria Math" panose="02040503050406030204" pitchFamily="18" charset="0"/>
                            </a:rPr>
                            <m:t> </m:t>
                          </m:r>
                          <m:nary>
                            <m:naryPr>
                              <m:chr m:val="∏"/>
                              <m:supHide m:val="on"/>
                              <m:ctrlPr>
                                <a:rPr lang="ro-RO" sz="2800" b="0" i="1" smtClean="0">
                                  <a:latin typeface="Cambria Math" panose="02040503050406030204" pitchFamily="18" charset="0"/>
                                </a:rPr>
                              </m:ctrlPr>
                            </m:naryPr>
                            <m:sub>
                              <m:r>
                                <m:rPr>
                                  <m:brk m:alnAt="7"/>
                                </m:rPr>
                                <a:rPr lang="ro-RO" sz="2800" b="0" i="1" smtClean="0">
                                  <a:latin typeface="Cambria Math" panose="02040503050406030204" pitchFamily="18" charset="0"/>
                                </a:rPr>
                                <m:t>𝑖</m:t>
                              </m:r>
                            </m:sub>
                            <m:sup/>
                            <m:e>
                              <m:r>
                                <a:rPr lang="ro-RO" sz="2800" b="0" i="1" smtClean="0">
                                  <a:latin typeface="Cambria Math" panose="02040503050406030204" pitchFamily="18" charset="0"/>
                                </a:rPr>
                                <m:t>𝑃</m:t>
                              </m:r>
                              <m:d>
                                <m:dPr>
                                  <m:endChr m:val="|"/>
                                  <m:ctrlPr>
                                    <a:rPr lang="ro-RO" sz="2800" b="0" i="1" smtClean="0">
                                      <a:latin typeface="Cambria Math" panose="02040503050406030204" pitchFamily="18" charset="0"/>
                                    </a:rPr>
                                  </m:ctrlPr>
                                </m:dPr>
                                <m:e>
                                  <m:sSub>
                                    <m:sSubPr>
                                      <m:ctrlPr>
                                        <a:rPr lang="ro-RO" sz="2800" b="0" i="1" smtClean="0">
                                          <a:latin typeface="Cambria Math" panose="02040503050406030204" pitchFamily="18" charset="0"/>
                                        </a:rPr>
                                      </m:ctrlPr>
                                    </m:sSubPr>
                                    <m:e>
                                      <m:r>
                                        <a:rPr lang="ro-RO" sz="2800" b="0" i="1" smtClean="0">
                                          <a:latin typeface="Cambria Math" panose="02040503050406030204" pitchFamily="18" charset="0"/>
                                        </a:rPr>
                                        <m:t>𝑥</m:t>
                                      </m:r>
                                    </m:e>
                                    <m:sub>
                                      <m:r>
                                        <a:rPr lang="ro-RO" sz="2800" b="0" i="1" smtClean="0">
                                          <a:latin typeface="Cambria Math" panose="02040503050406030204" pitchFamily="18" charset="0"/>
                                        </a:rPr>
                                        <m:t>𝑖</m:t>
                                      </m:r>
                                    </m:sub>
                                  </m:sSub>
                                  <m:r>
                                    <a:rPr lang="ro-RO" sz="2800" b="0" i="1" smtClean="0">
                                      <a:latin typeface="Cambria Math" panose="02040503050406030204" pitchFamily="18" charset="0"/>
                                    </a:rPr>
                                    <m:t> </m:t>
                                  </m:r>
                                </m:e>
                              </m:d>
                              <m:r>
                                <a:rPr lang="ro-RO" sz="2800" b="0" i="1" smtClean="0">
                                  <a:latin typeface="Cambria Math" panose="02040503050406030204" pitchFamily="18" charset="0"/>
                                </a:rPr>
                                <m:t> </m:t>
                              </m:r>
                              <m:r>
                                <a:rPr lang="ro-RO" sz="2800" b="0" i="1" smtClean="0">
                                  <a:latin typeface="Cambria Math" panose="02040503050406030204" pitchFamily="18" charset="0"/>
                                </a:rPr>
                                <m:t>𝑦</m:t>
                              </m:r>
                              <m:r>
                                <a:rPr lang="ro-RO" sz="2800" b="0" i="1" smtClean="0">
                                  <a:latin typeface="Cambria Math" panose="02040503050406030204" pitchFamily="18" charset="0"/>
                                </a:rPr>
                                <m:t>)</m:t>
                              </m:r>
                            </m:e>
                          </m:nary>
                        </m:e>
                      </m:func>
                    </m:oMath>
                  </m:oMathPara>
                </a14:m>
                <a:endParaRPr lang="en-US" sz="2800" dirty="0">
                  <a:solidFill>
                    <a:srgbClr val="009900"/>
                  </a:solidFill>
                </a:endParaRPr>
              </a:p>
              <a:p>
                <a:pPr marL="0" indent="0">
                  <a:buNone/>
                </a:pPr>
                <a:endParaRPr lang="en-US" sz="2800" dirty="0">
                  <a:solidFill>
                    <a:srgbClr val="009900"/>
                  </a:solidFill>
                </a:endParaRPr>
              </a:p>
              <a:p>
                <a:pPr marL="457200" indent="-457200">
                  <a:lnSpc>
                    <a:spcPct val="90000"/>
                  </a:lnSpc>
                  <a:buFont typeface="Arial" panose="020B0604020202020204" pitchFamily="34" charset="0"/>
                  <a:buChar char="•"/>
                </a:pPr>
                <a:r>
                  <a:rPr lang="en-US" sz="2800" dirty="0">
                    <a:solidFill>
                      <a:srgbClr val="FF0000"/>
                    </a:solidFill>
                  </a:rPr>
                  <a:t>How do we implement this in practice?</a:t>
                </a:r>
              </a:p>
              <a:p>
                <a:pPr marL="457200" indent="-457200">
                  <a:buFont typeface="Arial" panose="020B0604020202020204" pitchFamily="34" charset="0"/>
                  <a:buChar char="•"/>
                </a:pPr>
                <a:r>
                  <a:rPr lang="en-US" sz="2800" dirty="0">
                    <a:solidFill>
                      <a:srgbClr val="FF0000"/>
                    </a:solidFill>
                  </a:rPr>
                  <a:t>We use sum of logs!</a:t>
                </a:r>
              </a:p>
              <a:p>
                <a:pPr marL="457200" indent="-457200">
                  <a:buFont typeface="Arial" panose="020B0604020202020204" pitchFamily="34" charset="0"/>
                  <a:buChar char="•"/>
                </a:pPr>
                <a:r>
                  <a:rPr lang="en-US" sz="2800" dirty="0">
                    <a:solidFill>
                      <a:srgbClr val="009900"/>
                    </a:solidFill>
                  </a:rPr>
                  <a:t>If assumption holds, NB is the optimal classifier!</a:t>
                </a:r>
              </a:p>
            </p:txBody>
          </p:sp>
        </mc:Choice>
        <mc:Fallback xmlns="">
          <p:sp>
            <p:nvSpPr>
              <p:cNvPr id="2" name="Content Placeholder 1"/>
              <p:cNvSpPr>
                <a:spLocks noGrp="1" noRot="1" noChangeAspect="1" noMove="1" noResize="1" noEditPoints="1" noAdjustHandles="1" noChangeArrowheads="1" noChangeShapeType="1" noTextEdit="1"/>
              </p:cNvSpPr>
              <p:nvPr>
                <p:ph type="subTitle"/>
              </p:nvPr>
            </p:nvSpPr>
            <p:spPr>
              <a:xfrm>
                <a:off x="504000" y="1563480"/>
                <a:ext cx="9071640" cy="5751720"/>
              </a:xfrm>
              <a:blipFill>
                <a:blip r:embed="rId3"/>
                <a:stretch>
                  <a:fillRect l="-2095" b="-8370"/>
                </a:stretch>
              </a:blipFill>
            </p:spPr>
            <p:txBody>
              <a:bodyPr/>
              <a:lstStyle/>
              <a:p>
                <a:r>
                  <a:rPr lang="en-US">
                    <a:noFill/>
                  </a:rPr>
                  <a:t> </a:t>
                </a:r>
              </a:p>
            </p:txBody>
          </p:sp>
        </mc:Fallback>
      </mc:AlternateContent>
    </p:spTree>
    <p:extLst>
      <p:ext uri="{BB962C8B-B14F-4D97-AF65-F5344CB8AC3E}">
        <p14:creationId xmlns:p14="http://schemas.microsoft.com/office/powerpoint/2010/main" val="286796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Rectangle 2"/>
          <p:cNvSpPr>
            <a:spLocks noGrp="1" noChangeArrowheads="1"/>
          </p:cNvSpPr>
          <p:nvPr>
            <p:ph type="title"/>
          </p:nvPr>
        </p:nvSpPr>
        <p:spPr/>
        <p:txBody>
          <a:bodyPr/>
          <a:lstStyle/>
          <a:p>
            <a:pPr algn="ctr"/>
            <a:r>
              <a:rPr lang="en-US" dirty="0"/>
              <a:t>Estimating parameters of NB</a:t>
            </a:r>
          </a:p>
        </p:txBody>
      </p:sp>
      <mc:AlternateContent xmlns:mc="http://schemas.openxmlformats.org/markup-compatibility/2006" xmlns:a14="http://schemas.microsoft.com/office/drawing/2010/main">
        <mc:Choice Requires="a14">
          <p:sp>
            <p:nvSpPr>
              <p:cNvPr id="2" name="Content Placeholder 1"/>
              <p:cNvSpPr>
                <a:spLocks noGrp="1"/>
              </p:cNvSpPr>
              <p:nvPr>
                <p:ph type="subTitle"/>
              </p:nvPr>
            </p:nvSpPr>
            <p:spPr>
              <a:xfrm>
                <a:off x="504000" y="2000249"/>
                <a:ext cx="9071640" cy="4900613"/>
              </a:xfrm>
            </p:spPr>
            <p:txBody>
              <a:bodyPr/>
              <a:lstStyle/>
              <a:p>
                <a:pPr marL="457200" indent="-457200">
                  <a:buFont typeface="Arial" panose="020B0604020202020204" pitchFamily="34" charset="0"/>
                  <a:buChar char="•"/>
                </a:pPr>
                <a:r>
                  <a:rPr lang="en-US" sz="2800" dirty="0"/>
                  <a:t>We apply Maximum Likelihood Estimation (MLE)</a:t>
                </a:r>
              </a:p>
              <a:p>
                <a:endParaRPr lang="en-US" sz="800" dirty="0"/>
              </a:p>
              <a:p>
                <a:pPr marL="457200" indent="-457200">
                  <a:buFont typeface="Wingdings" pitchFamily="2" charset="2"/>
                  <a:buChar char="Ø"/>
                </a:pPr>
                <a:r>
                  <a:rPr lang="en-US" sz="2400" dirty="0"/>
                  <a:t>Given the training data set, we compute the number of samples for which A=a and B=b:</a:t>
                </a:r>
              </a:p>
              <a:p>
                <a:endParaRPr lang="en-US" sz="800" dirty="0"/>
              </a:p>
              <a:p>
                <a:pPr lvl="1"/>
                <a:r>
                  <a:rPr lang="en-US" sz="2400" dirty="0"/>
                  <a:t>count(A=a, B=b) </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MLE for NB is simply:</a:t>
                </a:r>
              </a:p>
              <a:p>
                <a:endParaRPr lang="en-US" sz="800" dirty="0"/>
              </a:p>
              <a:p>
                <a:pPr marL="457200" lvl="1" indent="-457200">
                  <a:buFont typeface="Wingdings" pitchFamily="2" charset="2"/>
                  <a:buChar char="Ø"/>
                </a:pPr>
                <a:r>
                  <a:rPr lang="en-US" sz="2400" dirty="0"/>
                  <a:t>Estimation of Class-Prior: </a:t>
                </a:r>
                <a14:m>
                  <m:oMath xmlns:m="http://schemas.openxmlformats.org/officeDocument/2006/math">
                    <m:r>
                      <a:rPr lang="ro-RO" sz="2400" b="0" i="1" smtClean="0">
                        <a:latin typeface="Cambria Math" panose="02040503050406030204" pitchFamily="18" charset="0"/>
                      </a:rPr>
                      <m:t>𝑃</m:t>
                    </m:r>
                    <m:d>
                      <m:dPr>
                        <m:ctrlPr>
                          <a:rPr lang="ro-RO" sz="2400" b="0" i="1" smtClean="0">
                            <a:latin typeface="Cambria Math" panose="02040503050406030204" pitchFamily="18" charset="0"/>
                          </a:rPr>
                        </m:ctrlPr>
                      </m:dPr>
                      <m:e>
                        <m:r>
                          <a:rPr lang="ro-RO" sz="2400" b="0" i="1" smtClean="0">
                            <a:latin typeface="Cambria Math" panose="02040503050406030204" pitchFamily="18" charset="0"/>
                          </a:rPr>
                          <m:t>𝑌</m:t>
                        </m:r>
                        <m:r>
                          <a:rPr lang="ro-RO" sz="2400" b="0" i="1" smtClean="0">
                            <a:latin typeface="Cambria Math" panose="02040503050406030204" pitchFamily="18" charset="0"/>
                          </a:rPr>
                          <m:t>=</m:t>
                        </m:r>
                        <m:r>
                          <a:rPr lang="ro-RO" sz="2400" b="0" i="1" smtClean="0">
                            <a:latin typeface="Cambria Math" panose="02040503050406030204" pitchFamily="18" charset="0"/>
                          </a:rPr>
                          <m:t>𝑦</m:t>
                        </m:r>
                      </m:e>
                    </m:d>
                    <m:r>
                      <a:rPr lang="ro-RO" sz="2400" b="0" i="1" smtClean="0">
                        <a:latin typeface="Cambria Math" panose="02040503050406030204" pitchFamily="18" charset="0"/>
                      </a:rPr>
                      <m:t>= …</m:t>
                    </m:r>
                  </m:oMath>
                </a14:m>
                <a:endParaRPr lang="en-US" sz="2400" dirty="0"/>
              </a:p>
              <a:p>
                <a:pPr lvl="1"/>
                <a:endParaRPr lang="en-US" sz="800" dirty="0"/>
              </a:p>
              <a:p>
                <a:pPr marL="457200" lvl="1" indent="-457200">
                  <a:buFont typeface="Wingdings" pitchFamily="2" charset="2"/>
                  <a:buChar char="Ø"/>
                </a:pPr>
                <a:r>
                  <a:rPr lang="en-US" sz="2400" dirty="0"/>
                  <a:t>Estimation of likelihood: </a:t>
                </a:r>
                <a14:m>
                  <m:oMath xmlns:m="http://schemas.openxmlformats.org/officeDocument/2006/math">
                    <m:r>
                      <a:rPr lang="ro-RO" sz="2400" i="1">
                        <a:latin typeface="Cambria Math" panose="02040503050406030204" pitchFamily="18" charset="0"/>
                      </a:rPr>
                      <m:t>𝑃</m:t>
                    </m:r>
                    <m:d>
                      <m:dPr>
                        <m:ctrlPr>
                          <a:rPr lang="ro-RO" sz="2400" i="1">
                            <a:latin typeface="Cambria Math" panose="02040503050406030204" pitchFamily="18" charset="0"/>
                          </a:rPr>
                        </m:ctrlPr>
                      </m:dPr>
                      <m:e>
                        <m:sSub>
                          <m:sSubPr>
                            <m:ctrlPr>
                              <a:rPr lang="ro-RO" sz="2400" i="1" smtClean="0">
                                <a:latin typeface="Cambria Math" panose="02040503050406030204" pitchFamily="18" charset="0"/>
                              </a:rPr>
                            </m:ctrlPr>
                          </m:sSubPr>
                          <m:e>
                            <m:r>
                              <a:rPr lang="ro-RO" sz="2400" b="0" i="1" smtClean="0">
                                <a:latin typeface="Cambria Math" panose="02040503050406030204" pitchFamily="18" charset="0"/>
                              </a:rPr>
                              <m:t>𝑋</m:t>
                            </m:r>
                          </m:e>
                          <m:sub>
                            <m:r>
                              <a:rPr lang="ro-RO" sz="2400" b="0" i="1" smtClean="0">
                                <a:latin typeface="Cambria Math" panose="02040503050406030204" pitchFamily="18" charset="0"/>
                              </a:rPr>
                              <m:t>𝑖</m:t>
                            </m:r>
                          </m:sub>
                        </m:sSub>
                        <m:r>
                          <a:rPr lang="ro-RO" sz="2400" b="0" i="1" smtClean="0">
                            <a:latin typeface="Cambria Math" panose="02040503050406030204" pitchFamily="18" charset="0"/>
                          </a:rPr>
                          <m:t>=</m:t>
                        </m:r>
                        <m:sSub>
                          <m:sSubPr>
                            <m:ctrlPr>
                              <a:rPr lang="ro-RO" sz="2400" i="1" smtClean="0">
                                <a:latin typeface="Cambria Math" panose="02040503050406030204" pitchFamily="18" charset="0"/>
                              </a:rPr>
                            </m:ctrlPr>
                          </m:sSubPr>
                          <m:e>
                            <m:r>
                              <a:rPr lang="ro-RO" sz="2400" b="0" i="1" smtClean="0">
                                <a:latin typeface="Cambria Math" panose="02040503050406030204" pitchFamily="18" charset="0"/>
                              </a:rPr>
                              <m:t>𝑥</m:t>
                            </m:r>
                          </m:e>
                          <m:sub>
                            <m:r>
                              <a:rPr lang="ro-RO" sz="2400" b="0" i="1" smtClean="0">
                                <a:latin typeface="Cambria Math" panose="02040503050406030204" pitchFamily="18" charset="0"/>
                              </a:rPr>
                              <m:t>𝑖</m:t>
                            </m:r>
                          </m:sub>
                        </m:sSub>
                        <m:r>
                          <a:rPr lang="ro-RO" sz="2400" b="0" i="1" smtClean="0">
                            <a:latin typeface="Cambria Math" panose="02040503050406030204" pitchFamily="18" charset="0"/>
                          </a:rPr>
                          <m:t> | </m:t>
                        </m:r>
                        <m:r>
                          <a:rPr lang="ro-RO" sz="2400" i="1">
                            <a:latin typeface="Cambria Math" panose="02040503050406030204" pitchFamily="18" charset="0"/>
                          </a:rPr>
                          <m:t>𝑌</m:t>
                        </m:r>
                        <m:r>
                          <a:rPr lang="ro-RO" sz="2400" i="1">
                            <a:latin typeface="Cambria Math" panose="02040503050406030204" pitchFamily="18" charset="0"/>
                          </a:rPr>
                          <m:t>=</m:t>
                        </m:r>
                        <m:r>
                          <a:rPr lang="ro-RO" sz="2400" i="1">
                            <a:latin typeface="Cambria Math" panose="02040503050406030204" pitchFamily="18" charset="0"/>
                          </a:rPr>
                          <m:t>𝑦</m:t>
                        </m:r>
                      </m:e>
                    </m:d>
                    <m:r>
                      <a:rPr lang="ro-RO" sz="2400" i="1">
                        <a:latin typeface="Cambria Math" panose="02040503050406030204" pitchFamily="18" charset="0"/>
                      </a:rPr>
                      <m:t>= …</m:t>
                    </m:r>
                  </m:oMath>
                </a14:m>
                <a:endParaRPr lang="en-US" sz="2400" dirty="0"/>
              </a:p>
            </p:txBody>
          </p:sp>
        </mc:Choice>
        <mc:Fallback xmlns="">
          <p:sp>
            <p:nvSpPr>
              <p:cNvPr id="2" name="Content Placeholder 1"/>
              <p:cNvSpPr>
                <a:spLocks noGrp="1" noRot="1" noChangeAspect="1" noMove="1" noResize="1" noEditPoints="1" noAdjustHandles="1" noChangeArrowheads="1" noChangeShapeType="1" noTextEdit="1"/>
              </p:cNvSpPr>
              <p:nvPr>
                <p:ph type="subTitle"/>
              </p:nvPr>
            </p:nvSpPr>
            <p:spPr>
              <a:xfrm>
                <a:off x="504000" y="2000249"/>
                <a:ext cx="9071640" cy="4900613"/>
              </a:xfrm>
              <a:blipFill>
                <a:blip r:embed="rId3"/>
                <a:stretch>
                  <a:fillRect l="-2098" r="-2238"/>
                </a:stretch>
              </a:blipFill>
            </p:spPr>
            <p:txBody>
              <a:bodyPr/>
              <a:lstStyle/>
              <a:p>
                <a:r>
                  <a:rPr lang="ro-RO">
                    <a:noFill/>
                  </a:rPr>
                  <a:t> </a:t>
                </a:r>
              </a:p>
            </p:txBody>
          </p:sp>
        </mc:Fallback>
      </mc:AlternateContent>
    </p:spTree>
    <p:extLst>
      <p:ext uri="{BB962C8B-B14F-4D97-AF65-F5344CB8AC3E}">
        <p14:creationId xmlns:p14="http://schemas.microsoft.com/office/powerpoint/2010/main" val="1199409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504000" y="1714500"/>
                <a:ext cx="9071640" cy="5157788"/>
              </a:xfrm>
            </p:spPr>
            <p:txBody>
              <a:bodyPr/>
              <a:lstStyle/>
              <a:p>
                <a:pPr marL="457200" indent="-457200">
                  <a:buFont typeface="Arial" panose="020B0604020202020204" pitchFamily="34" charset="0"/>
                  <a:buChar char="•"/>
                </a:pPr>
                <a:r>
                  <a:rPr lang="en-US" sz="2800" dirty="0"/>
                  <a:t>Usually, features are not conditionally independent:</a:t>
                </a:r>
              </a:p>
              <a:p>
                <a:pPr/>
                <a14:m>
                  <m:oMathPara xmlns:m="http://schemas.openxmlformats.org/officeDocument/2006/math">
                    <m:oMathParaPr>
                      <m:jc m:val="centerGroup"/>
                    </m:oMathParaPr>
                    <m:oMath xmlns:m="http://schemas.openxmlformats.org/officeDocument/2006/math">
                      <m:r>
                        <a:rPr lang="ro-RO" sz="2800" i="1">
                          <a:latin typeface="Cambria Math" panose="02040503050406030204" pitchFamily="18" charset="0"/>
                        </a:rPr>
                        <m:t>𝑃</m:t>
                      </m:r>
                      <m:d>
                        <m:dPr>
                          <m:endChr m:val="|"/>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ro-RO" sz="2800" i="1">
                                  <a:latin typeface="Cambria Math" panose="02040503050406030204" pitchFamily="18" charset="0"/>
                                </a:rPr>
                                <m:t>1</m:t>
                              </m:r>
                            </m:sub>
                          </m:sSub>
                          <m:r>
                            <a:rPr lang="ro-RO" sz="2800" i="1">
                              <a:latin typeface="Cambria Math" panose="02040503050406030204" pitchFamily="18" charset="0"/>
                            </a:rPr>
                            <m:t>…</m:t>
                          </m:r>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ro-RO" sz="2800" i="1">
                                  <a:latin typeface="Cambria Math" panose="02040503050406030204" pitchFamily="18" charset="0"/>
                                </a:rPr>
                                <m:t>𝑛</m:t>
                              </m:r>
                            </m:sub>
                          </m:sSub>
                          <m:r>
                            <a:rPr lang="ro-RO" sz="2800" i="1">
                              <a:latin typeface="Cambria Math" panose="02040503050406030204" pitchFamily="18" charset="0"/>
                            </a:rPr>
                            <m:t> </m:t>
                          </m:r>
                        </m:e>
                      </m:d>
                      <m:r>
                        <a:rPr lang="ro-RO" sz="2800" i="1">
                          <a:latin typeface="Cambria Math" panose="02040503050406030204" pitchFamily="18" charset="0"/>
                        </a:rPr>
                        <m:t> </m:t>
                      </m:r>
                      <m:r>
                        <a:rPr lang="ro-RO" sz="2800" i="1">
                          <a:latin typeface="Cambria Math" panose="02040503050406030204" pitchFamily="18" charset="0"/>
                        </a:rPr>
                        <m:t>𝑌</m:t>
                      </m:r>
                      <m:r>
                        <a:rPr lang="ro-RO" sz="2800" i="1">
                          <a:latin typeface="Cambria Math" panose="02040503050406030204" pitchFamily="18" charset="0"/>
                        </a:rPr>
                        <m:t>)≠</m:t>
                      </m:r>
                      <m:nary>
                        <m:naryPr>
                          <m:chr m:val="∏"/>
                          <m:supHide m:val="on"/>
                          <m:ctrlPr>
                            <a:rPr lang="ro-RO" sz="2800" i="1">
                              <a:latin typeface="Cambria Math" panose="02040503050406030204" pitchFamily="18" charset="0"/>
                            </a:rPr>
                          </m:ctrlPr>
                        </m:naryPr>
                        <m:sub>
                          <m:r>
                            <m:rPr>
                              <m:brk m:alnAt="7"/>
                            </m:rPr>
                            <a:rPr lang="ro-RO" sz="2800" i="1">
                              <a:latin typeface="Cambria Math" panose="02040503050406030204" pitchFamily="18" charset="0"/>
                            </a:rPr>
                            <m:t>𝑖</m:t>
                          </m:r>
                        </m:sub>
                        <m:sup/>
                        <m:e>
                          <m:r>
                            <a:rPr lang="ro-RO" sz="2800" i="1">
                              <a:latin typeface="Cambria Math" panose="02040503050406030204" pitchFamily="18" charset="0"/>
                            </a:rPr>
                            <m:t>𝑃</m:t>
                          </m:r>
                          <m:d>
                            <m:dPr>
                              <m:endChr m:val="|"/>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ro-RO" sz="2800" i="1">
                                      <a:latin typeface="Cambria Math" panose="02040503050406030204" pitchFamily="18" charset="0"/>
                                    </a:rPr>
                                    <m:t>𝑖</m:t>
                                  </m:r>
                                </m:sub>
                              </m:sSub>
                              <m:r>
                                <a:rPr lang="ro-RO" sz="2800" i="1">
                                  <a:latin typeface="Cambria Math" panose="02040503050406030204" pitchFamily="18" charset="0"/>
                                </a:rPr>
                                <m:t> </m:t>
                              </m:r>
                            </m:e>
                          </m:d>
                          <m:r>
                            <a:rPr lang="ro-RO" sz="2800" i="1">
                              <a:latin typeface="Cambria Math" panose="02040503050406030204" pitchFamily="18" charset="0"/>
                            </a:rPr>
                            <m:t> </m:t>
                          </m:r>
                          <m:r>
                            <a:rPr lang="ro-RO" sz="2800" i="1">
                              <a:latin typeface="Cambria Math" panose="02040503050406030204" pitchFamily="18" charset="0"/>
                            </a:rPr>
                            <m:t>𝑌</m:t>
                          </m:r>
                          <m:r>
                            <a:rPr lang="ro-RO" sz="2800" i="1">
                              <a:latin typeface="Cambria Math" panose="02040503050406030204" pitchFamily="18" charset="0"/>
                            </a:rPr>
                            <m:t>)</m:t>
                          </m:r>
                          <m:r>
                            <m:rPr>
                              <m:nor/>
                            </m:rPr>
                            <a:rPr lang="en-US" sz="2800" dirty="0"/>
                            <m:t> </m:t>
                          </m:r>
                        </m:e>
                      </m:nary>
                    </m:oMath>
                  </m:oMathPara>
                </a14:m>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Probabilities P(Y|</a:t>
                </a:r>
                <a:r>
                  <a:rPr lang="en-US" sz="2800" b="1" dirty="0"/>
                  <a:t>X</a:t>
                </a:r>
                <a:r>
                  <a:rPr lang="en-US" sz="2800" dirty="0"/>
                  <a:t>) often biased towards 0 or 1</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Nonetheless, NB is a very popular classifier</a:t>
                </a:r>
              </a:p>
              <a:p>
                <a:pPr marL="457200" lvl="1" indent="-457200">
                  <a:buFont typeface="Wingdings" pitchFamily="2" charset="2"/>
                  <a:buChar char="Ø"/>
                </a:pPr>
                <a:r>
                  <a:rPr lang="en-US" sz="2800" dirty="0"/>
                  <a:t>Often performs well, even when assumption is violated</a:t>
                </a:r>
              </a:p>
              <a:p>
                <a:pPr marL="457200" lvl="1" indent="-457200">
                  <a:buFont typeface="Wingdings" pitchFamily="2" charset="2"/>
                  <a:buChar char="Ø"/>
                </a:pPr>
                <a:endParaRPr lang="en-US" sz="2800" dirty="0" err="1"/>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504000" y="1714500"/>
                <a:ext cx="9071640" cy="5157788"/>
              </a:xfrm>
              <a:blipFill>
                <a:blip r:embed="rId3"/>
                <a:stretch>
                  <a:fillRect l="-2098" t="-9582" r="-2238"/>
                </a:stretch>
              </a:blipFill>
            </p:spPr>
            <p:txBody>
              <a:bodyPr/>
              <a:lstStyle/>
              <a:p>
                <a:r>
                  <a:rPr lang="ro-RO">
                    <a:noFill/>
                  </a:rPr>
                  <a:t> </a:t>
                </a:r>
              </a:p>
            </p:txBody>
          </p:sp>
        </mc:Fallback>
      </mc:AlternateContent>
      <p:sp>
        <p:nvSpPr>
          <p:cNvPr id="276482" name="Rectangle 2"/>
          <p:cNvSpPr>
            <a:spLocks noGrp="1" noChangeArrowheads="1"/>
          </p:cNvSpPr>
          <p:nvPr>
            <p:ph type="title"/>
          </p:nvPr>
        </p:nvSpPr>
        <p:spPr/>
        <p:txBody>
          <a:bodyPr/>
          <a:lstStyle/>
          <a:p>
            <a:pPr algn="ctr"/>
            <a:r>
              <a:rPr lang="en-US" sz="4800" dirty="0"/>
              <a:t>Violating the NB assumption</a:t>
            </a:r>
            <a:endParaRPr lang="en-US" sz="4409" dirty="0"/>
          </a:p>
        </p:txBody>
      </p:sp>
    </p:spTree>
    <p:extLst>
      <p:ext uri="{BB962C8B-B14F-4D97-AF65-F5344CB8AC3E}">
        <p14:creationId xmlns:p14="http://schemas.microsoft.com/office/powerpoint/2010/main" val="244399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Shape 1"/>
          <p:cNvSpPr txBox="1"/>
          <p:nvPr/>
        </p:nvSpPr>
        <p:spPr>
          <a:xfrm>
            <a:off x="504000" y="301320"/>
            <a:ext cx="9071640" cy="1262160"/>
          </a:xfrm>
          <a:prstGeom prst="rect">
            <a:avLst/>
          </a:prstGeom>
          <a:noFill/>
          <a:ln>
            <a:noFill/>
          </a:ln>
        </p:spPr>
        <p:txBody>
          <a:bodyPr lIns="0" tIns="0" rIns="0" bIns="0" anchor="ctr"/>
          <a:lstStyle/>
          <a:p>
            <a:pPr algn="ctr">
              <a:buClr>
                <a:srgbClr val="000000"/>
              </a:buClr>
              <a:buSzPct val="45000"/>
            </a:pPr>
            <a:r>
              <a:rPr lang="en-US" sz="4400" spc="-1" dirty="0">
                <a:solidFill>
                  <a:srgbClr val="000000"/>
                </a:solidFill>
                <a:uFill>
                  <a:solidFill>
                    <a:srgbClr val="FFFFFF"/>
                  </a:solidFill>
                </a:uFill>
              </a:rPr>
              <a:t>Canonical forms of unsupervised learning problems</a:t>
            </a:r>
          </a:p>
        </p:txBody>
      </p:sp>
      <p:sp>
        <p:nvSpPr>
          <p:cNvPr id="109" name="TextShape 2"/>
          <p:cNvSpPr txBox="1"/>
          <p:nvPr/>
        </p:nvSpPr>
        <p:spPr>
          <a:xfrm>
            <a:off x="504000" y="176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spc="-1" dirty="0">
                <a:solidFill>
                  <a:srgbClr val="000000"/>
                </a:solidFill>
                <a:uFill>
                  <a:solidFill>
                    <a:srgbClr val="FFFFFF"/>
                  </a:solidFill>
                </a:uFill>
                <a:latin typeface="Arial"/>
              </a:rPr>
              <a:t>C</a:t>
            </a:r>
            <a:r>
              <a:rPr lang="en-US" sz="2800" b="0" strike="noStrike" spc="-1" dirty="0">
                <a:solidFill>
                  <a:srgbClr val="000000"/>
                </a:solidFill>
                <a:uFill>
                  <a:solidFill>
                    <a:srgbClr val="FFFFFF"/>
                  </a:solidFill>
                </a:uFill>
                <a:latin typeface="Arial"/>
              </a:rPr>
              <a:t>lustering</a:t>
            </a: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Dimensionality Reduction</a:t>
            </a:r>
          </a:p>
        </p:txBody>
      </p:sp>
      <p:pic>
        <p:nvPicPr>
          <p:cNvPr id="110" name="Picture 109"/>
          <p:cNvPicPr/>
          <p:nvPr/>
        </p:nvPicPr>
        <p:blipFill>
          <a:blip r:embed="rId2"/>
          <a:stretch/>
        </p:blipFill>
        <p:spPr>
          <a:xfrm>
            <a:off x="1923480" y="2355840"/>
            <a:ext cx="6211800" cy="2138400"/>
          </a:xfrm>
          <a:prstGeom prst="rect">
            <a:avLst/>
          </a:prstGeom>
          <a:ln>
            <a:noFill/>
          </a:ln>
        </p:spPr>
      </p:pic>
      <p:pic>
        <p:nvPicPr>
          <p:cNvPr id="111" name="Picture 110"/>
          <p:cNvPicPr/>
          <p:nvPr/>
        </p:nvPicPr>
        <p:blipFill>
          <a:blip r:embed="rId3"/>
          <a:stretch/>
        </p:blipFill>
        <p:spPr>
          <a:xfrm>
            <a:off x="1878840" y="5246192"/>
            <a:ext cx="6283800" cy="2090880"/>
          </a:xfrm>
          <a:prstGeom prst="rect">
            <a:avLst/>
          </a:prstGeom>
          <a:ln>
            <a:noFill/>
          </a:ln>
        </p:spPr>
      </p:pic>
    </p:spTree>
    <p:extLst>
      <p:ext uri="{BB962C8B-B14F-4D97-AF65-F5344CB8AC3E}">
        <p14:creationId xmlns:p14="http://schemas.microsoft.com/office/powerpoint/2010/main" val="857099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solidFill>
                  <a:srgbClr val="000000"/>
                </a:solidFill>
                <a:uFill>
                  <a:solidFill>
                    <a:srgbClr val="FFFFFF"/>
                  </a:solidFill>
                </a:uFill>
                <a:latin typeface="Arial"/>
              </a:rPr>
              <a:t>Underfitting versus overfitting</a:t>
            </a:r>
          </a:p>
        </p:txBody>
      </p:sp>
      <p:sp>
        <p:nvSpPr>
          <p:cNvPr id="165" name="TextShape 2"/>
          <p:cNvSpPr txBox="1"/>
          <p:nvPr/>
        </p:nvSpPr>
        <p:spPr>
          <a:xfrm>
            <a:off x="504000" y="158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All about improving generalization capacity</a:t>
            </a:r>
          </a:p>
        </p:txBody>
      </p:sp>
      <p:pic>
        <p:nvPicPr>
          <p:cNvPr id="166" name="Picture 165"/>
          <p:cNvPicPr/>
          <p:nvPr/>
        </p:nvPicPr>
        <p:blipFill>
          <a:blip r:embed="rId2"/>
          <a:stretch/>
        </p:blipFill>
        <p:spPr>
          <a:xfrm>
            <a:off x="1789920" y="3082680"/>
            <a:ext cx="6450480" cy="4150080"/>
          </a:xfrm>
          <a:prstGeom prst="rect">
            <a:avLst/>
          </a:prstGeom>
          <a:ln>
            <a:noFill/>
          </a:ln>
        </p:spPr>
      </p:pic>
    </p:spTree>
    <p:extLst>
      <p:ext uri="{BB962C8B-B14F-4D97-AF65-F5344CB8AC3E}">
        <p14:creationId xmlns:p14="http://schemas.microsoft.com/office/powerpoint/2010/main" val="2270690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Splitting the data into</a:t>
            </a:r>
          </a:p>
          <a:p>
            <a:pPr algn="ctr"/>
            <a:r>
              <a:rPr lang="en-US" sz="4400" b="0" strike="noStrike" spc="-1" dirty="0">
                <a:solidFill>
                  <a:srgbClr val="000000"/>
                </a:solidFill>
                <a:uFill>
                  <a:solidFill>
                    <a:srgbClr val="FFFFFF"/>
                  </a:solidFill>
                </a:uFill>
                <a:latin typeface="Arial"/>
              </a:rPr>
              <a:t> training, validation and test</a:t>
            </a:r>
          </a:p>
        </p:txBody>
      </p:sp>
      <p:sp>
        <p:nvSpPr>
          <p:cNvPr id="159" name="TextShape 2"/>
          <p:cNvSpPr txBox="1"/>
          <p:nvPr/>
        </p:nvSpPr>
        <p:spPr>
          <a:xfrm>
            <a:off x="504000" y="2241395"/>
            <a:ext cx="9071640" cy="5140712"/>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In order to build a model with good generalization capacity, we have to test it on unseen data</a:t>
            </a: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First approach (works well when we have enough data):</a:t>
            </a:r>
          </a:p>
          <a:p>
            <a:pPr marL="565200" indent="-457200">
              <a:spcAft>
                <a:spcPts val="1414"/>
              </a:spcAft>
              <a:buClr>
                <a:srgbClr val="000000"/>
              </a:buClr>
              <a:buSzPct val="100000"/>
              <a:buFont typeface="Wingdings" charset="2"/>
              <a:buChar char="Ø"/>
            </a:pPr>
            <a:r>
              <a:rPr lang="en-US" sz="2800" b="0" strike="noStrike" spc="-1" dirty="0">
                <a:solidFill>
                  <a:srgbClr val="000000"/>
                </a:solidFill>
                <a:uFill>
                  <a:solidFill>
                    <a:srgbClr val="FFFFFF"/>
                  </a:solidFill>
                </a:uFill>
                <a:latin typeface="Arial"/>
              </a:rPr>
              <a:t>50% samples for training</a:t>
            </a:r>
          </a:p>
          <a:p>
            <a:pPr marL="565200" indent="-457200">
              <a:spcAft>
                <a:spcPts val="1414"/>
              </a:spcAft>
              <a:buClr>
                <a:srgbClr val="000000"/>
              </a:buClr>
              <a:buSzPct val="100000"/>
              <a:buFont typeface="Wingdings" charset="2"/>
              <a:buChar char="Ø"/>
            </a:pPr>
            <a:r>
              <a:rPr lang="en-US" sz="2800" b="0" strike="noStrike" spc="-1" dirty="0">
                <a:solidFill>
                  <a:srgbClr val="000000"/>
                </a:solidFill>
                <a:uFill>
                  <a:solidFill>
                    <a:srgbClr val="FFFFFF"/>
                  </a:solidFill>
                </a:uFill>
                <a:latin typeface="Arial"/>
              </a:rPr>
              <a:t>25% samples for validation</a:t>
            </a:r>
          </a:p>
          <a:p>
            <a:pPr marL="565200" indent="-457200">
              <a:spcAft>
                <a:spcPts val="1414"/>
              </a:spcAft>
              <a:buClr>
                <a:srgbClr val="000000"/>
              </a:buClr>
              <a:buSzPct val="100000"/>
              <a:buFont typeface="Wingdings" charset="2"/>
              <a:buChar char="Ø"/>
            </a:pPr>
            <a:r>
              <a:rPr lang="en-US" sz="2800" b="0" strike="noStrike" spc="-1" dirty="0">
                <a:solidFill>
                  <a:srgbClr val="000000"/>
                </a:solidFill>
                <a:uFill>
                  <a:solidFill>
                    <a:srgbClr val="FFFFFF"/>
                  </a:solidFill>
                </a:uFill>
                <a:latin typeface="Arial"/>
              </a:rPr>
              <a:t>25% samples for test</a:t>
            </a:r>
          </a:p>
          <a:p>
            <a:pPr marL="108000">
              <a:spcAft>
                <a:spcPts val="1414"/>
              </a:spcAft>
              <a:buClr>
                <a:srgbClr val="000000"/>
              </a:buClr>
              <a:buSzPct val="45000"/>
            </a:pPr>
            <a:r>
              <a:rPr lang="en-US" sz="2800" b="0" strike="noStrike" spc="-1" dirty="0">
                <a:solidFill>
                  <a:srgbClr val="000000"/>
                </a:solidFill>
                <a:uFill>
                  <a:solidFill>
                    <a:srgbClr val="FFFFFF"/>
                  </a:solidFill>
                </a:uFill>
                <a:latin typeface="Arial"/>
              </a:rPr>
              <a:t>(percentages can vary)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Why not just split the data into</a:t>
            </a:r>
          </a:p>
          <a:p>
            <a:pPr algn="ctr"/>
            <a:r>
              <a:rPr lang="en-US" sz="4400" b="0" strike="noStrike" spc="-1" dirty="0">
                <a:solidFill>
                  <a:srgbClr val="000000"/>
                </a:solidFill>
                <a:uFill>
                  <a:solidFill>
                    <a:srgbClr val="FFFFFF"/>
                  </a:solidFill>
                </a:uFill>
                <a:latin typeface="Arial"/>
              </a:rPr>
              <a:t> training and test?</a:t>
            </a:r>
          </a:p>
        </p:txBody>
      </p:sp>
      <p:sp>
        <p:nvSpPr>
          <p:cNvPr id="159" name="TextShape 2"/>
          <p:cNvSpPr txBox="1"/>
          <p:nvPr/>
        </p:nvSpPr>
        <p:spPr>
          <a:xfrm>
            <a:off x="504000" y="2241395"/>
            <a:ext cx="9071640" cy="5140712"/>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Repeatedly using the same split when trying different hy</a:t>
            </a:r>
            <a:r>
              <a:rPr lang="en-US" sz="2800" spc="-1" dirty="0">
                <a:solidFill>
                  <a:srgbClr val="000000"/>
                </a:solidFill>
                <a:uFill>
                  <a:solidFill>
                    <a:srgbClr val="FFFFFF"/>
                  </a:solidFill>
                </a:uFill>
                <a:latin typeface="Arial"/>
              </a:rPr>
              <a:t>perparameters can “wear out” the test set:</a:t>
            </a:r>
          </a:p>
          <a:p>
            <a:pPr marL="720000" indent="-457200">
              <a:spcAft>
                <a:spcPts val="1414"/>
              </a:spcAft>
              <a:buClr>
                <a:srgbClr val="FF0000"/>
              </a:buClr>
              <a:buSzPct val="100000"/>
              <a:buFont typeface="Wingdings" pitchFamily="2" charset="2"/>
              <a:buChar char="Ø"/>
            </a:pPr>
            <a:r>
              <a:rPr lang="en-US" sz="2800" b="0" strike="noStrike" spc="-1" dirty="0">
                <a:solidFill>
                  <a:srgbClr val="FF0000"/>
                </a:solidFill>
                <a:uFill>
                  <a:solidFill>
                    <a:srgbClr val="FFFFFF"/>
                  </a:solidFill>
                </a:uFill>
                <a:latin typeface="Arial"/>
              </a:rPr>
              <a:t>We are overfitting in hyperparameter space!</a:t>
            </a:r>
          </a:p>
          <a:p>
            <a:pPr marL="565200" indent="-457200">
              <a:spcAft>
                <a:spcPts val="1414"/>
              </a:spcAft>
              <a:buClr>
                <a:srgbClr val="000000"/>
              </a:buClr>
              <a:buSzPct val="100000"/>
              <a:buFont typeface="Arial" panose="020B0604020202020204" pitchFamily="34" charset="0"/>
              <a:buChar char="•"/>
            </a:pPr>
            <a:r>
              <a:rPr lang="en-US" sz="2800" spc="-1" dirty="0">
                <a:solidFill>
                  <a:srgbClr val="000000"/>
                </a:solidFill>
                <a:uFill>
                  <a:solidFill>
                    <a:srgbClr val="FFFFFF"/>
                  </a:solidFill>
                </a:uFill>
                <a:latin typeface="Arial"/>
              </a:rPr>
              <a:t>We obtain a better error estimate by tuning the hyperparameters on a (different) validation set</a:t>
            </a:r>
            <a:endParaRPr lang="en-US" sz="2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40938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Training, validation, test</a:t>
            </a:r>
          </a:p>
        </p:txBody>
      </p:sp>
      <p:pic>
        <p:nvPicPr>
          <p:cNvPr id="3" name="Picture 2" descr="A close up of a map&#10;&#10;Description automatically generated">
            <a:extLst>
              <a:ext uri="{FF2B5EF4-FFF2-40B4-BE49-F238E27FC236}">
                <a16:creationId xmlns:a16="http://schemas.microsoft.com/office/drawing/2014/main" id="{EBAFD68F-11AD-5D42-9B3E-E76F070A1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3480"/>
            <a:ext cx="10080625" cy="5453209"/>
          </a:xfrm>
          <a:prstGeom prst="rect">
            <a:avLst/>
          </a:prstGeom>
        </p:spPr>
      </p:pic>
    </p:spTree>
    <p:extLst>
      <p:ext uri="{BB962C8B-B14F-4D97-AF65-F5344CB8AC3E}">
        <p14:creationId xmlns:p14="http://schemas.microsoft.com/office/powerpoint/2010/main" val="33771017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504000" y="301320"/>
            <a:ext cx="9071640" cy="107028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C</a:t>
            </a:r>
            <a:r>
              <a:rPr lang="en-US" sz="4400" b="0" strike="noStrike" spc="-1" dirty="0">
                <a:solidFill>
                  <a:srgbClr val="000000"/>
                </a:solidFill>
                <a:uFill>
                  <a:solidFill>
                    <a:srgbClr val="FFFFFF"/>
                  </a:solidFill>
                </a:uFill>
                <a:latin typeface="Arial"/>
              </a:rPr>
              <a:t>ross-validation</a:t>
            </a:r>
          </a:p>
        </p:txBody>
      </p:sp>
      <p:sp>
        <p:nvSpPr>
          <p:cNvPr id="161" name="TextShape 2"/>
          <p:cNvSpPr txBox="1"/>
          <p:nvPr/>
        </p:nvSpPr>
        <p:spPr>
          <a:xfrm>
            <a:off x="504000" y="1661040"/>
            <a:ext cx="9071640" cy="4384440"/>
          </a:xfrm>
          <a:prstGeom prst="rect">
            <a:avLst/>
          </a:prstGeom>
          <a:noFill/>
          <a:ln>
            <a:noFill/>
          </a:ln>
        </p:spPr>
        <p:txBody>
          <a:bodyPr lIns="0" tIns="0" rIns="0" bIns="0"/>
          <a:lstStyle/>
          <a:p>
            <a:pPr marL="450900" indent="-342900">
              <a:spcAft>
                <a:spcPts val="1414"/>
              </a:spcAft>
              <a:buClr>
                <a:srgbClr val="000000"/>
              </a:buClr>
              <a:buSzPct val="100000"/>
              <a:buFont typeface="Arial" panose="020B0604020202020204" pitchFamily="34" charset="0"/>
              <a:buChar char="•"/>
            </a:pPr>
            <a:r>
              <a:rPr lang="en-US" sz="2400" b="0" strike="noStrike" spc="-1" dirty="0">
                <a:solidFill>
                  <a:srgbClr val="000000"/>
                </a:solidFill>
                <a:uFill>
                  <a:solidFill>
                    <a:srgbClr val="FFFFFF"/>
                  </a:solidFill>
                </a:uFill>
                <a:latin typeface="Arial"/>
              </a:rPr>
              <a:t>Another approach (works well when we have limited data):</a:t>
            </a:r>
          </a:p>
          <a:p>
            <a:pPr marL="450900" indent="-342900">
              <a:spcAft>
                <a:spcPts val="1414"/>
              </a:spcAft>
              <a:buClr>
                <a:srgbClr val="000000"/>
              </a:buClr>
              <a:buSzPct val="100000"/>
              <a:buFont typeface="Wingdings" pitchFamily="2" charset="2"/>
              <a:buChar char="Ø"/>
            </a:pPr>
            <a:r>
              <a:rPr lang="en-US" sz="2400" b="0" strike="noStrike" spc="-1" dirty="0">
                <a:solidFill>
                  <a:srgbClr val="000000"/>
                </a:solidFill>
                <a:uFill>
                  <a:solidFill>
                    <a:srgbClr val="FFFFFF"/>
                  </a:solidFill>
                </a:uFill>
                <a:latin typeface="Arial"/>
              </a:rPr>
              <a:t>Split the data into k </a:t>
            </a:r>
            <a:r>
              <a:rPr lang="en-US" sz="2400" spc="-1" dirty="0">
                <a:solidFill>
                  <a:srgbClr val="000000"/>
                </a:solidFill>
                <a:uFill>
                  <a:solidFill>
                    <a:srgbClr val="FFFFFF"/>
                  </a:solidFill>
                </a:uFill>
                <a:latin typeface="Arial"/>
              </a:rPr>
              <a:t>equal parts </a:t>
            </a:r>
            <a:r>
              <a:rPr lang="en-US" sz="2400" b="0" strike="noStrike" spc="-1" dirty="0">
                <a:solidFill>
                  <a:srgbClr val="000000"/>
                </a:solidFill>
                <a:uFill>
                  <a:solidFill>
                    <a:srgbClr val="FFFFFF"/>
                  </a:solidFill>
                </a:uFill>
                <a:latin typeface="Arial"/>
              </a:rPr>
              <a:t>(folds)</a:t>
            </a:r>
          </a:p>
          <a:p>
            <a:pPr marL="450900" indent="-342900">
              <a:spcAft>
                <a:spcPts val="1414"/>
              </a:spcAft>
              <a:buClr>
                <a:srgbClr val="000000"/>
              </a:buClr>
              <a:buSzPct val="100000"/>
              <a:buFont typeface="Wingdings" pitchFamily="2" charset="2"/>
              <a:buChar char="Ø"/>
            </a:pPr>
            <a:r>
              <a:rPr lang="en-US" sz="2400" b="0" strike="noStrike" spc="-1" dirty="0">
                <a:solidFill>
                  <a:srgbClr val="000000"/>
                </a:solidFill>
                <a:uFill>
                  <a:solidFill>
                    <a:srgbClr val="FFFFFF"/>
                  </a:solidFill>
                </a:uFill>
                <a:latin typeface="Arial"/>
              </a:rPr>
              <a:t>Train on k-1 folds and test on the left out fold</a:t>
            </a:r>
          </a:p>
          <a:p>
            <a:pPr marL="450900" indent="-342900">
              <a:spcAft>
                <a:spcPts val="1414"/>
              </a:spcAft>
              <a:buClr>
                <a:srgbClr val="000000"/>
              </a:buClr>
              <a:buSzPct val="100000"/>
              <a:buFont typeface="Wingdings" pitchFamily="2" charset="2"/>
              <a:buChar char="Ø"/>
            </a:pPr>
            <a:r>
              <a:rPr lang="en-US" sz="2400" b="0" strike="noStrike" spc="-1" dirty="0">
                <a:solidFill>
                  <a:srgbClr val="000000"/>
                </a:solidFill>
                <a:uFill>
                  <a:solidFill>
                    <a:srgbClr val="FFFFFF"/>
                  </a:solidFill>
                </a:uFill>
                <a:latin typeface="Arial"/>
              </a:rPr>
              <a:t>Repeat for k times</a:t>
            </a:r>
          </a:p>
          <a:p>
            <a:pPr marL="450900" indent="-342900">
              <a:spcAft>
                <a:spcPts val="1414"/>
              </a:spcAft>
              <a:buClr>
                <a:srgbClr val="000000"/>
              </a:buClr>
              <a:buSzPct val="100000"/>
              <a:buFont typeface="Wingdings" pitchFamily="2" charset="2"/>
              <a:buChar char="Ø"/>
            </a:pPr>
            <a:r>
              <a:rPr lang="en-US" sz="2400" spc="-1" dirty="0">
                <a:solidFill>
                  <a:srgbClr val="000000"/>
                </a:solidFill>
                <a:uFill>
                  <a:solidFill>
                    <a:srgbClr val="FFFFFF"/>
                  </a:solidFill>
                </a:uFill>
                <a:latin typeface="Arial"/>
              </a:rPr>
              <a:t>Average the results</a:t>
            </a:r>
          </a:p>
          <a:p>
            <a:pPr marL="450900" indent="-342900">
              <a:spcAft>
                <a:spcPts val="1414"/>
              </a:spcAft>
              <a:buClr>
                <a:srgbClr val="000000"/>
              </a:buClr>
              <a:buSzPct val="100000"/>
              <a:buFont typeface="Wingdings" pitchFamily="2" charset="2"/>
              <a:buChar char="Ø"/>
            </a:pPr>
            <a:endParaRPr lang="en-US" sz="2400" spc="-1" dirty="0">
              <a:solidFill>
                <a:srgbClr val="000000"/>
              </a:solidFill>
              <a:uFill>
                <a:solidFill>
                  <a:srgbClr val="FFFFFF"/>
                </a:solidFill>
              </a:uFill>
              <a:latin typeface="Arial"/>
            </a:endParaRPr>
          </a:p>
          <a:p>
            <a:pPr marL="450900" indent="-342900">
              <a:spcAft>
                <a:spcPts val="1414"/>
              </a:spcAft>
              <a:buClr>
                <a:srgbClr val="000000"/>
              </a:buClr>
              <a:buSzPct val="100000"/>
              <a:buFont typeface="Arial" panose="020B0604020202020204" pitchFamily="34" charset="0"/>
              <a:buChar char="•"/>
            </a:pPr>
            <a:r>
              <a:rPr lang="en-US" sz="2400" b="0" strike="noStrike" spc="-1" dirty="0">
                <a:solidFill>
                  <a:srgbClr val="000000"/>
                </a:solidFill>
                <a:uFill>
                  <a:solidFill>
                    <a:srgbClr val="FFFFFF"/>
                  </a:solidFill>
                </a:uFill>
                <a:latin typeface="Arial"/>
              </a:rPr>
              <a:t>When the number of folds is equal to the number of samples:</a:t>
            </a:r>
          </a:p>
          <a:p>
            <a:pPr marL="450900" indent="-342900">
              <a:spcAft>
                <a:spcPts val="1414"/>
              </a:spcAft>
              <a:buClr>
                <a:srgbClr val="000000"/>
              </a:buClr>
              <a:buSzPct val="100000"/>
              <a:buFont typeface="Wingdings" pitchFamily="2" charset="2"/>
              <a:buChar char="Ø"/>
            </a:pPr>
            <a:r>
              <a:rPr lang="en-US" sz="2400" b="0" strike="noStrike" spc="-1" dirty="0">
                <a:solidFill>
                  <a:srgbClr val="000000"/>
                </a:solidFill>
                <a:uFill>
                  <a:solidFill>
                    <a:srgbClr val="FFFFFF"/>
                  </a:solidFill>
                </a:uFill>
                <a:latin typeface="Arial"/>
              </a:rPr>
              <a:t>Leave-one-out cross-validation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504000" y="301320"/>
            <a:ext cx="9071640" cy="107028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C</a:t>
            </a:r>
            <a:r>
              <a:rPr lang="en-US" sz="4400" b="0" strike="noStrike" spc="-1" dirty="0">
                <a:solidFill>
                  <a:srgbClr val="000000"/>
                </a:solidFill>
                <a:uFill>
                  <a:solidFill>
                    <a:srgbClr val="FFFFFF"/>
                  </a:solidFill>
                </a:uFill>
                <a:latin typeface="Arial"/>
              </a:rPr>
              <a:t>ross-validation</a:t>
            </a:r>
          </a:p>
        </p:txBody>
      </p:sp>
      <p:pic>
        <p:nvPicPr>
          <p:cNvPr id="3" name="Picture 2" descr="A close up of a map&#10;&#10;Description automatically generated">
            <a:extLst>
              <a:ext uri="{FF2B5EF4-FFF2-40B4-BE49-F238E27FC236}">
                <a16:creationId xmlns:a16="http://schemas.microsoft.com/office/drawing/2014/main" id="{A6674B05-93CA-B242-AA70-169177037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64" y="1788101"/>
            <a:ext cx="10080625" cy="3983473"/>
          </a:xfrm>
          <a:prstGeom prst="rect">
            <a:avLst/>
          </a:prstGeom>
        </p:spPr>
      </p:pic>
    </p:spTree>
    <p:extLst>
      <p:ext uri="{BB962C8B-B14F-4D97-AF65-F5344CB8AC3E}">
        <p14:creationId xmlns:p14="http://schemas.microsoft.com/office/powerpoint/2010/main" val="30075332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504000" y="301320"/>
            <a:ext cx="9071640" cy="107028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C</a:t>
            </a:r>
            <a:r>
              <a:rPr lang="en-US" sz="4400" b="0" strike="noStrike" spc="-1" dirty="0">
                <a:solidFill>
                  <a:srgbClr val="000000"/>
                </a:solidFill>
                <a:uFill>
                  <a:solidFill>
                    <a:srgbClr val="FFFFFF"/>
                  </a:solidFill>
                </a:uFill>
                <a:latin typeface="Arial"/>
              </a:rPr>
              <a:t>ross-validation</a:t>
            </a:r>
          </a:p>
        </p:txBody>
      </p:sp>
      <p:pic>
        <p:nvPicPr>
          <p:cNvPr id="3" name="Picture 2" descr="A close up of a map&#10;&#10;Description automatically generated">
            <a:extLst>
              <a:ext uri="{FF2B5EF4-FFF2-40B4-BE49-F238E27FC236}">
                <a16:creationId xmlns:a16="http://schemas.microsoft.com/office/drawing/2014/main" id="{F91ECF2D-B509-134F-B829-2C7BD9573A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64" y="1756928"/>
            <a:ext cx="10080625" cy="3983473"/>
          </a:xfrm>
          <a:prstGeom prst="rect">
            <a:avLst/>
          </a:prstGeom>
        </p:spPr>
      </p:pic>
    </p:spTree>
    <p:extLst>
      <p:ext uri="{BB962C8B-B14F-4D97-AF65-F5344CB8AC3E}">
        <p14:creationId xmlns:p14="http://schemas.microsoft.com/office/powerpoint/2010/main" val="41153005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504000" y="301320"/>
            <a:ext cx="9071640" cy="107028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C</a:t>
            </a:r>
            <a:r>
              <a:rPr lang="en-US" sz="4400" b="0" strike="noStrike" spc="-1" dirty="0">
                <a:solidFill>
                  <a:srgbClr val="000000"/>
                </a:solidFill>
                <a:uFill>
                  <a:solidFill>
                    <a:srgbClr val="FFFFFF"/>
                  </a:solidFill>
                </a:uFill>
                <a:latin typeface="Arial"/>
              </a:rPr>
              <a:t>ross-validation</a:t>
            </a:r>
          </a:p>
        </p:txBody>
      </p:sp>
      <p:pic>
        <p:nvPicPr>
          <p:cNvPr id="3" name="Picture 2" descr="A close up of a map&#10;&#10;Description automatically generated">
            <a:extLst>
              <a:ext uri="{FF2B5EF4-FFF2-40B4-BE49-F238E27FC236}">
                <a16:creationId xmlns:a16="http://schemas.microsoft.com/office/drawing/2014/main" id="{55226BD9-6359-184C-9E4C-F05E27EE1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55" y="1767319"/>
            <a:ext cx="10080625" cy="3983473"/>
          </a:xfrm>
          <a:prstGeom prst="rect">
            <a:avLst/>
          </a:prstGeom>
        </p:spPr>
      </p:pic>
    </p:spTree>
    <p:extLst>
      <p:ext uri="{BB962C8B-B14F-4D97-AF65-F5344CB8AC3E}">
        <p14:creationId xmlns:p14="http://schemas.microsoft.com/office/powerpoint/2010/main" val="22994145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504000" y="301320"/>
            <a:ext cx="9071640" cy="107028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C</a:t>
            </a:r>
            <a:r>
              <a:rPr lang="en-US" sz="4400" b="0" strike="noStrike" spc="-1" dirty="0">
                <a:solidFill>
                  <a:srgbClr val="000000"/>
                </a:solidFill>
                <a:uFill>
                  <a:solidFill>
                    <a:srgbClr val="FFFFFF"/>
                  </a:solidFill>
                </a:uFill>
                <a:latin typeface="Arial"/>
              </a:rPr>
              <a:t>ross-validation</a:t>
            </a:r>
          </a:p>
        </p:txBody>
      </p:sp>
      <p:pic>
        <p:nvPicPr>
          <p:cNvPr id="4" name="Picture 3" descr="A close up of a map&#10;&#10;Description automatically generated">
            <a:extLst>
              <a:ext uri="{FF2B5EF4-FFF2-40B4-BE49-F238E27FC236}">
                <a16:creationId xmlns:a16="http://schemas.microsoft.com/office/drawing/2014/main" id="{2EA5C2D5-C2A0-E84B-AAF5-C5DF11C429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88101"/>
            <a:ext cx="10080625" cy="3983473"/>
          </a:xfrm>
          <a:prstGeom prst="rect">
            <a:avLst/>
          </a:prstGeom>
        </p:spPr>
      </p:pic>
    </p:spTree>
    <p:extLst>
      <p:ext uri="{BB962C8B-B14F-4D97-AF65-F5344CB8AC3E}">
        <p14:creationId xmlns:p14="http://schemas.microsoft.com/office/powerpoint/2010/main" val="9177973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latin typeface="Arial"/>
              </a:rPr>
              <a:t>I</a:t>
            </a:r>
            <a:r>
              <a:rPr lang="en-US" sz="4400" b="0" strike="noStrike" spc="-1" dirty="0">
                <a:solidFill>
                  <a:srgbClr val="000000"/>
                </a:solidFill>
                <a:uFill>
                  <a:solidFill>
                    <a:srgbClr val="FFFFFF"/>
                  </a:solidFill>
                </a:uFill>
                <a:latin typeface="Arial"/>
              </a:rPr>
              <a:t>mproving generalization</a:t>
            </a:r>
          </a:p>
        </p:txBody>
      </p:sp>
      <p:sp>
        <p:nvSpPr>
          <p:cNvPr id="174" name="TextShape 2"/>
          <p:cNvSpPr txBox="1"/>
          <p:nvPr/>
        </p:nvSpPr>
        <p:spPr>
          <a:xfrm>
            <a:off x="504000" y="1769040"/>
            <a:ext cx="9071640" cy="43844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Early Stopping</a:t>
            </a:r>
          </a:p>
          <a:p>
            <a:pPr marL="5652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Stop the learning process when we notice that the validation error starts to increase</a:t>
            </a:r>
          </a:p>
          <a:p>
            <a:pPr marL="108000">
              <a:spcAft>
                <a:spcPts val="1414"/>
              </a:spcAft>
              <a:buClr>
                <a:srgbClr val="000000"/>
              </a:buClr>
              <a:buSzPct val="100000"/>
            </a:pPr>
            <a:endParaRPr lang="en-US" sz="14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Regularization</a:t>
            </a:r>
          </a:p>
          <a:p>
            <a:pPr marL="565200" indent="-457200">
              <a:spcAft>
                <a:spcPts val="1414"/>
              </a:spcAft>
              <a:buClr>
                <a:srgbClr val="000000"/>
              </a:buClr>
              <a:buSzPct val="100000"/>
              <a:buFont typeface="Wingdings" pitchFamily="2" charset="2"/>
              <a:buChar char="Ø"/>
            </a:pPr>
            <a:r>
              <a:rPr lang="en-US" sz="2800" b="0" strike="noStrike" spc="-1" dirty="0">
                <a:solidFill>
                  <a:srgbClr val="000000"/>
                </a:solidFill>
                <a:uFill>
                  <a:solidFill>
                    <a:srgbClr val="FFFFFF"/>
                  </a:solidFill>
                </a:uFill>
                <a:latin typeface="Arial"/>
              </a:rPr>
              <a:t>Add a penalty term to the loss function to reduce model complexity, by imposing smoothing restrictions or a limit on the weight vector norm:</a:t>
            </a: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p:txBody>
      </p:sp>
      <p:pic>
        <p:nvPicPr>
          <p:cNvPr id="175" name="Picture 174"/>
          <p:cNvPicPr/>
          <p:nvPr/>
        </p:nvPicPr>
        <p:blipFill>
          <a:blip r:embed="rId2"/>
          <a:stretch/>
        </p:blipFill>
        <p:spPr>
          <a:xfrm>
            <a:off x="2663640" y="5742424"/>
            <a:ext cx="4776120" cy="1129680"/>
          </a:xfrm>
          <a:prstGeom prst="rect">
            <a:avLst/>
          </a:prstGeom>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Shape 1"/>
          <p:cNvSpPr txBox="1"/>
          <p:nvPr/>
        </p:nvSpPr>
        <p:spPr>
          <a:xfrm>
            <a:off x="504000" y="301320"/>
            <a:ext cx="9071640" cy="1262160"/>
          </a:xfrm>
          <a:prstGeom prst="rect">
            <a:avLst/>
          </a:prstGeom>
          <a:noFill/>
          <a:ln>
            <a:noFill/>
          </a:ln>
        </p:spPr>
        <p:txBody>
          <a:bodyPr lIns="0" tIns="0" rIns="0" bIns="0" anchor="ctr"/>
          <a:lstStyle/>
          <a:p>
            <a:pPr algn="ctr">
              <a:buClr>
                <a:srgbClr val="000000"/>
              </a:buClr>
              <a:buSzPct val="45000"/>
            </a:pPr>
            <a:r>
              <a:rPr lang="en-US" sz="4400" b="0" strike="noStrike" spc="-1" dirty="0">
                <a:solidFill>
                  <a:srgbClr val="000000"/>
                </a:solidFill>
                <a:uFill>
                  <a:solidFill>
                    <a:srgbClr val="FFFFFF"/>
                  </a:solidFill>
                </a:uFill>
                <a:latin typeface="Arial"/>
              </a:rPr>
              <a:t>The supervised learning paradigm</a:t>
            </a:r>
          </a:p>
        </p:txBody>
      </p:sp>
      <p:pic>
        <p:nvPicPr>
          <p:cNvPr id="94" name="Picture 93"/>
          <p:cNvPicPr/>
          <p:nvPr/>
        </p:nvPicPr>
        <p:blipFill>
          <a:blip r:embed="rId2"/>
          <a:stretch/>
        </p:blipFill>
        <p:spPr>
          <a:xfrm>
            <a:off x="1371600" y="1768680"/>
            <a:ext cx="7443720" cy="4990320"/>
          </a:xfrm>
          <a:prstGeom prst="rect">
            <a:avLst/>
          </a:prstGeom>
          <a:ln>
            <a:noFill/>
          </a:ln>
        </p:spPr>
      </p:pic>
    </p:spTree>
    <p:extLst>
      <p:ext uri="{BB962C8B-B14F-4D97-AF65-F5344CB8AC3E}">
        <p14:creationId xmlns:p14="http://schemas.microsoft.com/office/powerpoint/2010/main" val="30885247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TextShape 1"/>
          <p:cNvSpPr txBox="1"/>
          <p:nvPr/>
        </p:nvSpPr>
        <p:spPr>
          <a:xfrm>
            <a:off x="438120" y="2852640"/>
            <a:ext cx="9071640" cy="1262160"/>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Performance Evaluation</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dirty="0">
                <a:solidFill>
                  <a:srgbClr val="000000"/>
                </a:solidFill>
                <a:uFill>
                  <a:solidFill>
                    <a:srgbClr val="FFFFFF"/>
                  </a:solidFill>
                </a:uFill>
                <a:latin typeface="Arial"/>
              </a:rPr>
              <a:t>How do we evaluate an ML model?</a:t>
            </a:r>
          </a:p>
        </p:txBody>
      </p:sp>
      <p:sp>
        <p:nvSpPr>
          <p:cNvPr id="179" name="TextShape 2"/>
          <p:cNvSpPr txBox="1"/>
          <p:nvPr/>
        </p:nvSpPr>
        <p:spPr>
          <a:xfrm>
            <a:off x="504000" y="198504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We measure the accuracy / error on test data:</a:t>
            </a: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endParaRPr lang="en-US" sz="2800" b="0" strike="noStrike" spc="-1" dirty="0">
              <a:solidFill>
                <a:srgbClr val="000000"/>
              </a:solidFill>
              <a:uFill>
                <a:solidFill>
                  <a:srgbClr val="FFFFFF"/>
                </a:solidFill>
              </a:uFill>
              <a:latin typeface="Arial"/>
            </a:endParaRP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Accuracy: 4 correct out of 6 = 66.67%</a:t>
            </a:r>
          </a:p>
          <a:p>
            <a:pPr marL="565200" indent="-457200">
              <a:spcAft>
                <a:spcPts val="1414"/>
              </a:spcAft>
              <a:buClr>
                <a:srgbClr val="000000"/>
              </a:buClr>
              <a:buSzPct val="100000"/>
              <a:buFont typeface="Arial" panose="020B0604020202020204" pitchFamily="34" charset="0"/>
              <a:buChar char="•"/>
            </a:pPr>
            <a:r>
              <a:rPr lang="en-US" sz="2800" b="0" strike="noStrike" spc="-1" dirty="0">
                <a:solidFill>
                  <a:srgbClr val="000000"/>
                </a:solidFill>
                <a:uFill>
                  <a:solidFill>
                    <a:srgbClr val="FFFFFF"/>
                  </a:solidFill>
                </a:uFill>
                <a:latin typeface="Arial"/>
              </a:rPr>
              <a:t>Error: 2 wrong out of 6 = 33.33% </a:t>
            </a:r>
          </a:p>
        </p:txBody>
      </p:sp>
      <p:pic>
        <p:nvPicPr>
          <p:cNvPr id="180" name="Picture 179"/>
          <p:cNvPicPr/>
          <p:nvPr/>
        </p:nvPicPr>
        <p:blipFill>
          <a:blip r:embed="rId2"/>
          <a:stretch/>
        </p:blipFill>
        <p:spPr>
          <a:xfrm>
            <a:off x="6677640" y="3566160"/>
            <a:ext cx="1790280" cy="1172880"/>
          </a:xfrm>
          <a:prstGeom prst="rect">
            <a:avLst/>
          </a:prstGeom>
          <a:ln>
            <a:noFill/>
          </a:ln>
        </p:spPr>
      </p:pic>
      <p:pic>
        <p:nvPicPr>
          <p:cNvPr id="181" name="Picture 180"/>
          <p:cNvPicPr/>
          <p:nvPr/>
        </p:nvPicPr>
        <p:blipFill>
          <a:blip r:embed="rId3"/>
          <a:stretch/>
        </p:blipFill>
        <p:spPr>
          <a:xfrm>
            <a:off x="5176080" y="3340440"/>
            <a:ext cx="1402560" cy="1398600"/>
          </a:xfrm>
          <a:prstGeom prst="rect">
            <a:avLst/>
          </a:prstGeom>
          <a:ln>
            <a:noFill/>
          </a:ln>
        </p:spPr>
      </p:pic>
      <p:pic>
        <p:nvPicPr>
          <p:cNvPr id="182" name="Picture 181"/>
          <p:cNvPicPr/>
          <p:nvPr/>
        </p:nvPicPr>
        <p:blipFill>
          <a:blip r:embed="rId4"/>
          <a:stretch/>
        </p:blipFill>
        <p:spPr>
          <a:xfrm>
            <a:off x="3527640" y="3653280"/>
            <a:ext cx="1521000" cy="1153440"/>
          </a:xfrm>
          <a:prstGeom prst="rect">
            <a:avLst/>
          </a:prstGeom>
          <a:ln>
            <a:noFill/>
          </a:ln>
        </p:spPr>
      </p:pic>
      <p:pic>
        <p:nvPicPr>
          <p:cNvPr id="183" name="Picture 182"/>
          <p:cNvPicPr/>
          <p:nvPr/>
        </p:nvPicPr>
        <p:blipFill>
          <a:blip r:embed="rId5"/>
          <a:stretch/>
        </p:blipFill>
        <p:spPr>
          <a:xfrm>
            <a:off x="382320" y="3602880"/>
            <a:ext cx="1704240" cy="1136160"/>
          </a:xfrm>
          <a:prstGeom prst="rect">
            <a:avLst/>
          </a:prstGeom>
          <a:ln>
            <a:noFill/>
          </a:ln>
        </p:spPr>
      </p:pic>
      <p:pic>
        <p:nvPicPr>
          <p:cNvPr id="184" name="Picture 183"/>
          <p:cNvPicPr/>
          <p:nvPr/>
        </p:nvPicPr>
        <p:blipFill>
          <a:blip r:embed="rId6"/>
          <a:stretch/>
        </p:blipFill>
        <p:spPr>
          <a:xfrm>
            <a:off x="2199960" y="3123360"/>
            <a:ext cx="1222200" cy="1615680"/>
          </a:xfrm>
          <a:prstGeom prst="rect">
            <a:avLst/>
          </a:prstGeom>
          <a:ln>
            <a:noFill/>
          </a:ln>
        </p:spPr>
      </p:pic>
      <p:pic>
        <p:nvPicPr>
          <p:cNvPr id="185" name="Picture 184"/>
          <p:cNvPicPr/>
          <p:nvPr/>
        </p:nvPicPr>
        <p:blipFill>
          <a:blip r:embed="rId7"/>
          <a:stretch/>
        </p:blipFill>
        <p:spPr>
          <a:xfrm>
            <a:off x="8628480" y="3166200"/>
            <a:ext cx="1051560" cy="1572840"/>
          </a:xfrm>
          <a:prstGeom prst="rect">
            <a:avLst/>
          </a:prstGeom>
          <a:ln>
            <a:noFill/>
          </a:ln>
        </p:spPr>
      </p:pic>
      <p:sp>
        <p:nvSpPr>
          <p:cNvPr id="186" name="CustomShape 3"/>
          <p:cNvSpPr/>
          <p:nvPr/>
        </p:nvSpPr>
        <p:spPr>
          <a:xfrm>
            <a:off x="2253240" y="453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187" name="CustomShape 4"/>
          <p:cNvSpPr/>
          <p:nvPr/>
        </p:nvSpPr>
        <p:spPr>
          <a:xfrm>
            <a:off x="7173720" y="451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Dog?</a:t>
            </a:r>
            <a:endParaRPr lang="en-US" sz="1800" b="0" strike="noStrike" spc="-1">
              <a:solidFill>
                <a:srgbClr val="000000"/>
              </a:solidFill>
              <a:uFill>
                <a:solidFill>
                  <a:srgbClr val="FFFFFF"/>
                </a:solidFill>
              </a:uFill>
              <a:latin typeface="Arial"/>
            </a:endParaRPr>
          </a:p>
        </p:txBody>
      </p:sp>
      <p:sp>
        <p:nvSpPr>
          <p:cNvPr id="188" name="CustomShape 5"/>
          <p:cNvSpPr/>
          <p:nvPr/>
        </p:nvSpPr>
        <p:spPr>
          <a:xfrm>
            <a:off x="767520" y="451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Car?</a:t>
            </a:r>
            <a:endParaRPr lang="en-US" sz="1800" b="0" strike="noStrike" spc="-1">
              <a:solidFill>
                <a:srgbClr val="000000"/>
              </a:solidFill>
              <a:uFill>
                <a:solidFill>
                  <a:srgbClr val="FFFFFF"/>
                </a:solidFill>
              </a:uFill>
              <a:latin typeface="Arial"/>
            </a:endParaRPr>
          </a:p>
        </p:txBody>
      </p:sp>
      <p:sp>
        <p:nvSpPr>
          <p:cNvPr id="189" name="CustomShape 6"/>
          <p:cNvSpPr/>
          <p:nvPr/>
        </p:nvSpPr>
        <p:spPr>
          <a:xfrm>
            <a:off x="8742240" y="451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Dog?</a:t>
            </a:r>
            <a:endParaRPr lang="en-US" sz="1800" b="0" strike="noStrike" spc="-1">
              <a:solidFill>
                <a:srgbClr val="000000"/>
              </a:solidFill>
              <a:uFill>
                <a:solidFill>
                  <a:srgbClr val="FFFFFF"/>
                </a:solidFill>
              </a:uFill>
              <a:latin typeface="Arial"/>
            </a:endParaRPr>
          </a:p>
        </p:txBody>
      </p:sp>
      <p:sp>
        <p:nvSpPr>
          <p:cNvPr id="190" name="CustomShape 7"/>
          <p:cNvSpPr/>
          <p:nvPr/>
        </p:nvSpPr>
        <p:spPr>
          <a:xfrm>
            <a:off x="5317560" y="453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191" name="CustomShape 8"/>
          <p:cNvSpPr/>
          <p:nvPr/>
        </p:nvSpPr>
        <p:spPr>
          <a:xfrm>
            <a:off x="3727440" y="453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9">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193" name="TextShape 2"/>
          <p:cNvSpPr txBox="1"/>
          <p:nvPr/>
        </p:nvSpPr>
        <p:spPr>
          <a:xfrm>
            <a:off x="216670" y="1712208"/>
            <a:ext cx="5182565" cy="4976640"/>
          </a:xfrm>
          <a:prstGeom prst="rect">
            <a:avLst/>
          </a:prstGeom>
          <a:noFill/>
          <a:ln>
            <a:noFill/>
          </a:ln>
        </p:spPr>
        <p:txBody>
          <a:bodyPr lIns="0" tIns="0" rIns="0" bIns="0"/>
          <a:lstStyle/>
          <a:p>
            <a:pPr marL="450900" indent="-342900">
              <a:spcAft>
                <a:spcPts val="1414"/>
              </a:spcAft>
              <a:buClr>
                <a:srgbClr val="000000"/>
              </a:buClr>
              <a:buSzPct val="100000"/>
              <a:buFont typeface="Arial" panose="020B0604020202020204" pitchFamily="34" charset="0"/>
              <a:buChar char="•"/>
            </a:pPr>
            <a:r>
              <a:rPr lang="en-US" sz="2400" b="0" strike="noStrike" spc="-1" dirty="0">
                <a:solidFill>
                  <a:srgbClr val="000000"/>
                </a:solidFill>
                <a:uFill>
                  <a:solidFill>
                    <a:srgbClr val="FFFFFF"/>
                  </a:solidFill>
                </a:uFill>
                <a:latin typeface="Arial"/>
              </a:rPr>
              <a:t>We build the confusion matrix</a:t>
            </a:r>
          </a:p>
          <a:p>
            <a:pPr marL="450900" indent="-342900">
              <a:spcAft>
                <a:spcPts val="1414"/>
              </a:spcAft>
              <a:buClr>
                <a:srgbClr val="000000"/>
              </a:buClr>
              <a:buSzPct val="100000"/>
              <a:buFont typeface="Arial" panose="020B0604020202020204" pitchFamily="34" charset="0"/>
              <a:buChar char="•"/>
            </a:pPr>
            <a:endParaRPr lang="en-US" sz="2200" b="0" strike="noStrike" spc="-1" dirty="0">
              <a:solidFill>
                <a:srgbClr val="000000"/>
              </a:solidFill>
              <a:uFill>
                <a:solidFill>
                  <a:srgbClr val="FFFFFF"/>
                </a:solidFill>
              </a:uFill>
              <a:latin typeface="Arial"/>
            </a:endParaRPr>
          </a:p>
          <a:p>
            <a:pPr marL="450900" indent="-342900">
              <a:spcAft>
                <a:spcPts val="1414"/>
              </a:spcAft>
              <a:buClr>
                <a:srgbClr val="000000"/>
              </a:buClr>
              <a:buSzPct val="100000"/>
              <a:buFont typeface="Arial" panose="020B0604020202020204" pitchFamily="34" charset="0"/>
              <a:buChar char="•"/>
            </a:pPr>
            <a:endParaRPr lang="en-US" sz="2200" b="0" strike="noStrike" spc="-1" dirty="0">
              <a:solidFill>
                <a:srgbClr val="000000"/>
              </a:solidFill>
              <a:uFill>
                <a:solidFill>
                  <a:srgbClr val="FFFFFF"/>
                </a:solidFill>
              </a:uFill>
              <a:latin typeface="Arial"/>
            </a:endParaRPr>
          </a:p>
          <a:p>
            <a:pPr marL="450900" indent="-342900">
              <a:spcAft>
                <a:spcPts val="1414"/>
              </a:spcAft>
              <a:buClr>
                <a:srgbClr val="000000"/>
              </a:buClr>
              <a:buSzPct val="100000"/>
              <a:buFont typeface="Arial" panose="020B0604020202020204" pitchFamily="34" charset="0"/>
              <a:buChar char="•"/>
            </a:pPr>
            <a:endParaRPr lang="en-US" sz="2200" b="0" strike="noStrike" spc="-1" dirty="0">
              <a:solidFill>
                <a:srgbClr val="000000"/>
              </a:solidFill>
              <a:uFill>
                <a:solidFill>
                  <a:srgbClr val="FFFFFF"/>
                </a:solidFill>
              </a:uFill>
              <a:latin typeface="Arial"/>
            </a:endParaRPr>
          </a:p>
          <a:p>
            <a:pPr marL="450900" indent="-342900">
              <a:spcAft>
                <a:spcPts val="1414"/>
              </a:spcAft>
              <a:buClr>
                <a:srgbClr val="000000"/>
              </a:buClr>
              <a:buSzPct val="100000"/>
              <a:buFont typeface="Arial" panose="020B0604020202020204" pitchFamily="34" charset="0"/>
              <a:buChar char="•"/>
            </a:pPr>
            <a:endParaRPr lang="en-US" sz="2200" b="0" strike="noStrike" spc="-1" dirty="0">
              <a:solidFill>
                <a:srgbClr val="000000"/>
              </a:solidFill>
              <a:uFill>
                <a:solidFill>
                  <a:srgbClr val="FFFFFF"/>
                </a:solidFill>
              </a:uFill>
              <a:latin typeface="Arial"/>
            </a:endParaRPr>
          </a:p>
          <a:p>
            <a:pPr marL="450900" indent="-342900">
              <a:spcAft>
                <a:spcPts val="1414"/>
              </a:spcAft>
              <a:buClr>
                <a:srgbClr val="000000"/>
              </a:buClr>
              <a:buSzPct val="100000"/>
              <a:buFont typeface="Arial" panose="020B0604020202020204" pitchFamily="34" charset="0"/>
              <a:buChar char="•"/>
            </a:pPr>
            <a:r>
              <a:rPr lang="en-US" sz="2200" b="0" strike="noStrike" spc="-1" dirty="0">
                <a:solidFill>
                  <a:srgbClr val="000000"/>
                </a:solidFill>
                <a:uFill>
                  <a:solidFill>
                    <a:srgbClr val="FFFFFF"/>
                  </a:solidFill>
                </a:uFill>
                <a:latin typeface="Arial"/>
              </a:rPr>
              <a:t>Accuracy: the sum of </a:t>
            </a:r>
            <a:r>
              <a:rPr lang="en-US" sz="2200" spc="-1" dirty="0">
                <a:solidFill>
                  <a:srgbClr val="000000"/>
                </a:solidFill>
                <a:uFill>
                  <a:solidFill>
                    <a:srgbClr val="FFFFFF"/>
                  </a:solidFill>
                </a:uFill>
                <a:latin typeface="Arial"/>
              </a:rPr>
              <a:t>the </a:t>
            </a:r>
            <a:r>
              <a:rPr lang="en-US" sz="2200" b="0" strike="noStrike" spc="-1" dirty="0">
                <a:solidFill>
                  <a:srgbClr val="000000"/>
                </a:solidFill>
                <a:uFill>
                  <a:solidFill>
                    <a:srgbClr val="FFFFFF"/>
                  </a:solidFill>
                </a:uFill>
                <a:latin typeface="Arial"/>
              </a:rPr>
              <a:t>elements from the main diagonal divided by the sum of non-zero components (4/6)</a:t>
            </a:r>
          </a:p>
          <a:p>
            <a:pPr marL="450900" indent="-342900">
              <a:spcAft>
                <a:spcPts val="1414"/>
              </a:spcAft>
              <a:buClr>
                <a:srgbClr val="000000"/>
              </a:buClr>
              <a:buSzPct val="100000"/>
              <a:buFont typeface="Arial" panose="020B0604020202020204" pitchFamily="34" charset="0"/>
              <a:buChar char="•"/>
            </a:pPr>
            <a:r>
              <a:rPr lang="en-US" sz="2200" b="0" strike="noStrike" spc="-1" dirty="0">
                <a:solidFill>
                  <a:srgbClr val="000000"/>
                </a:solidFill>
                <a:uFill>
                  <a:solidFill>
                    <a:srgbClr val="FFFFFF"/>
                  </a:solidFill>
                </a:uFill>
                <a:latin typeface="Arial"/>
              </a:rPr>
              <a:t>Error</a:t>
            </a:r>
            <a:r>
              <a:rPr lang="en-US" sz="2200" spc="-1" dirty="0">
                <a:solidFill>
                  <a:srgbClr val="000000"/>
                </a:solidFill>
                <a:uFill>
                  <a:solidFill>
                    <a:srgbClr val="FFFFFF"/>
                  </a:solidFill>
                </a:uFill>
              </a:rPr>
              <a:t>: the sum of the elements outside the main diagonal divided by the sum of non-zero components </a:t>
            </a:r>
            <a:r>
              <a:rPr lang="en-US" sz="2200" b="0" strike="noStrike" spc="-1" dirty="0">
                <a:solidFill>
                  <a:srgbClr val="000000"/>
                </a:solidFill>
                <a:uFill>
                  <a:solidFill>
                    <a:srgbClr val="FFFFFF"/>
                  </a:solidFill>
                </a:uFill>
                <a:latin typeface="Arial"/>
              </a:rPr>
              <a:t>(2/6)</a:t>
            </a:r>
          </a:p>
        </p:txBody>
      </p:sp>
      <p:pic>
        <p:nvPicPr>
          <p:cNvPr id="194" name="Picture 193"/>
          <p:cNvPicPr/>
          <p:nvPr/>
        </p:nvPicPr>
        <p:blipFill>
          <a:blip r:embed="rId2"/>
          <a:stretch/>
        </p:blipFill>
        <p:spPr>
          <a:xfrm>
            <a:off x="6677640" y="2810160"/>
            <a:ext cx="1790280" cy="1172880"/>
          </a:xfrm>
          <a:prstGeom prst="rect">
            <a:avLst/>
          </a:prstGeom>
          <a:ln>
            <a:noFill/>
          </a:ln>
        </p:spPr>
      </p:pic>
      <p:pic>
        <p:nvPicPr>
          <p:cNvPr id="195" name="Picture 194"/>
          <p:cNvPicPr/>
          <p:nvPr/>
        </p:nvPicPr>
        <p:blipFill>
          <a:blip r:embed="rId3"/>
          <a:stretch/>
        </p:blipFill>
        <p:spPr>
          <a:xfrm>
            <a:off x="5176080" y="2584440"/>
            <a:ext cx="1402560" cy="1398600"/>
          </a:xfrm>
          <a:prstGeom prst="rect">
            <a:avLst/>
          </a:prstGeom>
          <a:ln>
            <a:noFill/>
          </a:ln>
        </p:spPr>
      </p:pic>
      <p:pic>
        <p:nvPicPr>
          <p:cNvPr id="196" name="Picture 195"/>
          <p:cNvPicPr/>
          <p:nvPr/>
        </p:nvPicPr>
        <p:blipFill>
          <a:blip r:embed="rId4"/>
          <a:stretch/>
        </p:blipFill>
        <p:spPr>
          <a:xfrm>
            <a:off x="3527640" y="2897280"/>
            <a:ext cx="1521000" cy="1153440"/>
          </a:xfrm>
          <a:prstGeom prst="rect">
            <a:avLst/>
          </a:prstGeom>
          <a:ln>
            <a:noFill/>
          </a:ln>
        </p:spPr>
      </p:pic>
      <p:pic>
        <p:nvPicPr>
          <p:cNvPr id="197" name="Picture 196"/>
          <p:cNvPicPr/>
          <p:nvPr/>
        </p:nvPicPr>
        <p:blipFill>
          <a:blip r:embed="rId5"/>
          <a:stretch/>
        </p:blipFill>
        <p:spPr>
          <a:xfrm>
            <a:off x="382320" y="2846880"/>
            <a:ext cx="1704240" cy="1136160"/>
          </a:xfrm>
          <a:prstGeom prst="rect">
            <a:avLst/>
          </a:prstGeom>
          <a:ln>
            <a:noFill/>
          </a:ln>
        </p:spPr>
      </p:pic>
      <p:pic>
        <p:nvPicPr>
          <p:cNvPr id="198" name="Picture 197"/>
          <p:cNvPicPr/>
          <p:nvPr/>
        </p:nvPicPr>
        <p:blipFill>
          <a:blip r:embed="rId6"/>
          <a:stretch/>
        </p:blipFill>
        <p:spPr>
          <a:xfrm>
            <a:off x="2199960" y="2367360"/>
            <a:ext cx="1222200" cy="1615680"/>
          </a:xfrm>
          <a:prstGeom prst="rect">
            <a:avLst/>
          </a:prstGeom>
          <a:ln>
            <a:noFill/>
          </a:ln>
        </p:spPr>
      </p:pic>
      <p:pic>
        <p:nvPicPr>
          <p:cNvPr id="199" name="Picture 198"/>
          <p:cNvPicPr/>
          <p:nvPr/>
        </p:nvPicPr>
        <p:blipFill>
          <a:blip r:embed="rId7"/>
          <a:stretch/>
        </p:blipFill>
        <p:spPr>
          <a:xfrm>
            <a:off x="8628480" y="2410200"/>
            <a:ext cx="1051560" cy="1572840"/>
          </a:xfrm>
          <a:prstGeom prst="rect">
            <a:avLst/>
          </a:prstGeom>
          <a:ln>
            <a:noFill/>
          </a:ln>
        </p:spPr>
      </p:pic>
      <p:sp>
        <p:nvSpPr>
          <p:cNvPr id="200" name="CustomShape 3"/>
          <p:cNvSpPr/>
          <p:nvPr/>
        </p:nvSpPr>
        <p:spPr>
          <a:xfrm>
            <a:off x="2253240" y="3780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01" name="CustomShape 4"/>
          <p:cNvSpPr/>
          <p:nvPr/>
        </p:nvSpPr>
        <p:spPr>
          <a:xfrm>
            <a:off x="7173720" y="3760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Dog?</a:t>
            </a:r>
            <a:endParaRPr lang="en-US" sz="1800" b="0" strike="noStrike" spc="-1">
              <a:solidFill>
                <a:srgbClr val="000000"/>
              </a:solidFill>
              <a:uFill>
                <a:solidFill>
                  <a:srgbClr val="FFFFFF"/>
                </a:solidFill>
              </a:uFill>
              <a:latin typeface="Arial"/>
            </a:endParaRPr>
          </a:p>
        </p:txBody>
      </p:sp>
      <p:sp>
        <p:nvSpPr>
          <p:cNvPr id="202" name="CustomShape 5"/>
          <p:cNvSpPr/>
          <p:nvPr/>
        </p:nvSpPr>
        <p:spPr>
          <a:xfrm>
            <a:off x="767520" y="3760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Car?</a:t>
            </a:r>
            <a:endParaRPr lang="en-US" sz="1800" b="0" strike="noStrike" spc="-1">
              <a:solidFill>
                <a:srgbClr val="000000"/>
              </a:solidFill>
              <a:uFill>
                <a:solidFill>
                  <a:srgbClr val="FFFFFF"/>
                </a:solidFill>
              </a:uFill>
              <a:latin typeface="Arial"/>
            </a:endParaRPr>
          </a:p>
        </p:txBody>
      </p:sp>
      <p:sp>
        <p:nvSpPr>
          <p:cNvPr id="203" name="CustomShape 6"/>
          <p:cNvSpPr/>
          <p:nvPr/>
        </p:nvSpPr>
        <p:spPr>
          <a:xfrm>
            <a:off x="8742240" y="3760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Dog?</a:t>
            </a:r>
            <a:endParaRPr lang="en-US" sz="1800" b="0" strike="noStrike" spc="-1">
              <a:solidFill>
                <a:srgbClr val="000000"/>
              </a:solidFill>
              <a:uFill>
                <a:solidFill>
                  <a:srgbClr val="FFFFFF"/>
                </a:solidFill>
              </a:uFill>
              <a:latin typeface="Arial"/>
            </a:endParaRPr>
          </a:p>
        </p:txBody>
      </p:sp>
      <p:sp>
        <p:nvSpPr>
          <p:cNvPr id="204" name="CustomShape 7"/>
          <p:cNvSpPr/>
          <p:nvPr/>
        </p:nvSpPr>
        <p:spPr>
          <a:xfrm>
            <a:off x="5317560" y="3780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05" name="CustomShape 8"/>
          <p:cNvSpPr/>
          <p:nvPr/>
        </p:nvSpPr>
        <p:spPr>
          <a:xfrm>
            <a:off x="3727440" y="3777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06" name="Table 9"/>
          <p:cNvGraphicFramePr/>
          <p:nvPr/>
        </p:nvGraphicFramePr>
        <p:xfrm>
          <a:off x="5559795" y="4587240"/>
          <a:ext cx="4304160" cy="1889760"/>
        </p:xfrm>
        <a:graphic>
          <a:graphicData uri="http://schemas.openxmlformats.org/drawingml/2006/table">
            <a:tbl>
              <a:tblPr/>
              <a:tblGrid>
                <a:gridCol w="1301760">
                  <a:extLst>
                    <a:ext uri="{9D8B030D-6E8A-4147-A177-3AD203B41FA5}">
                      <a16:colId xmlns:a16="http://schemas.microsoft.com/office/drawing/2014/main" val="20000"/>
                    </a:ext>
                  </a:extLst>
                </a:gridCol>
                <a:gridCol w="955440">
                  <a:extLst>
                    <a:ext uri="{9D8B030D-6E8A-4147-A177-3AD203B41FA5}">
                      <a16:colId xmlns:a16="http://schemas.microsoft.com/office/drawing/2014/main" val="20001"/>
                    </a:ext>
                  </a:extLst>
                </a:gridCol>
                <a:gridCol w="1004760">
                  <a:extLst>
                    <a:ext uri="{9D8B030D-6E8A-4147-A177-3AD203B41FA5}">
                      <a16:colId xmlns:a16="http://schemas.microsoft.com/office/drawing/2014/main" val="20002"/>
                    </a:ext>
                  </a:extLst>
                </a:gridCol>
                <a:gridCol w="1042200">
                  <a:extLst>
                    <a:ext uri="{9D8B030D-6E8A-4147-A177-3AD203B41FA5}">
                      <a16:colId xmlns:a16="http://schemas.microsoft.com/office/drawing/2014/main" val="20003"/>
                    </a:ext>
                  </a:extLst>
                </a:gridCol>
              </a:tblGrid>
              <a:tr h="660600">
                <a:tc>
                  <a:txBody>
                    <a:bodyPr/>
                    <a:lstStyle/>
                    <a:p>
                      <a:pPr algn="ctr">
                        <a:lnSpc>
                          <a:spcPct val="100000"/>
                        </a:lnSpc>
                      </a:pPr>
                      <a:r>
                        <a:rPr lang="en-US" sz="2000" b="0" strike="noStrike" spc="-1" dirty="0">
                          <a:solidFill>
                            <a:srgbClr val="000000"/>
                          </a:solidFill>
                          <a:uFill>
                            <a:solidFill>
                              <a:srgbClr val="FFFFFF"/>
                            </a:solidFill>
                          </a:uFill>
                          <a:latin typeface="Arial"/>
                          <a:ea typeface="Arial Unicode MS"/>
                        </a:rPr>
                        <a:t>Predicted</a:t>
                      </a:r>
                      <a:endParaRPr lang="en-US" sz="1800" b="0" strike="noStrike" spc="-1" dirty="0">
                        <a:solidFill>
                          <a:srgbClr val="000000"/>
                        </a:solidFill>
                        <a:uFill>
                          <a:solidFill>
                            <a:srgbClr val="FFFFFF"/>
                          </a:solidFill>
                        </a:uFill>
                        <a:latin typeface="Arial"/>
                      </a:endParaRPr>
                    </a:p>
                    <a:p>
                      <a:pPr algn="ctr">
                        <a:lnSpc>
                          <a:spcPct val="100000"/>
                        </a:lnSpc>
                      </a:pPr>
                      <a:r>
                        <a:rPr lang="en-US" sz="2000" b="0" strike="noStrike" spc="-1" dirty="0">
                          <a:solidFill>
                            <a:srgbClr val="000000"/>
                          </a:solidFill>
                          <a:uFill>
                            <a:solidFill>
                              <a:srgbClr val="FFFFFF"/>
                            </a:solidFill>
                          </a:uFill>
                          <a:latin typeface="Arial"/>
                          <a:ea typeface="Arial Unicode MS"/>
                        </a:rPr>
                        <a:t>Actual</a:t>
                      </a:r>
                      <a:endParaRPr lang="en-US" sz="1800" b="0" strike="noStrike" spc="-1" dirty="0">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Car</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Dog</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Person</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33732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Car</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0</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33732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Dog</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0</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r h="337320">
                <a:tc>
                  <a:txBody>
                    <a:bodyPr/>
                    <a:lstStyle/>
                    <a:p>
                      <a:pPr algn="ctr">
                        <a:lnSpc>
                          <a:spcPct val="100000"/>
                        </a:lnSpc>
                      </a:pPr>
                      <a:r>
                        <a:rPr lang="en-US" sz="2000" b="0" strike="noStrike" spc="-1" dirty="0">
                          <a:solidFill>
                            <a:srgbClr val="000000"/>
                          </a:solidFill>
                          <a:uFill>
                            <a:solidFill>
                              <a:srgbClr val="FFFFFF"/>
                            </a:solidFill>
                          </a:uFill>
                          <a:latin typeface="Arial"/>
                          <a:ea typeface="Arial Unicode MS"/>
                        </a:rPr>
                        <a:t>Person</a:t>
                      </a:r>
                      <a:endParaRPr lang="en-US" sz="1800" b="0" strike="noStrike" spc="-1" dirty="0">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0</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0</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dirty="0">
                          <a:solidFill>
                            <a:srgbClr val="000000"/>
                          </a:solidFill>
                          <a:uFill>
                            <a:solidFill>
                              <a:srgbClr val="FFFFFF"/>
                            </a:solidFill>
                          </a:uFill>
                          <a:latin typeface="Arial"/>
                          <a:ea typeface="Arial Unicode MS"/>
                        </a:rPr>
                        <a:t>2</a:t>
                      </a:r>
                      <a:endParaRPr lang="en-US" sz="1800" b="0" strike="noStrike" spc="-1" dirty="0">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 name="Picture 206"/>
          <p:cNvPicPr/>
          <p:nvPr/>
        </p:nvPicPr>
        <p:blipFill>
          <a:blip r:embed="rId2"/>
          <a:stretch/>
        </p:blipFill>
        <p:spPr>
          <a:xfrm>
            <a:off x="6702480" y="3175560"/>
            <a:ext cx="1779120" cy="1186200"/>
          </a:xfrm>
          <a:prstGeom prst="rect">
            <a:avLst/>
          </a:prstGeom>
          <a:ln>
            <a:noFill/>
          </a:ln>
        </p:spPr>
      </p:pic>
      <p:sp>
        <p:nvSpPr>
          <p:cNvPr id="208"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09" name="TextShape 2"/>
          <p:cNvSpPr txBox="1"/>
          <p:nvPr/>
        </p:nvSpPr>
        <p:spPr>
          <a:xfrm>
            <a:off x="504000" y="187704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b="0" strike="noStrike" spc="-1" dirty="0">
                <a:solidFill>
                  <a:srgbClr val="000000"/>
                </a:solidFill>
                <a:uFill>
                  <a:solidFill>
                    <a:srgbClr val="FFFFFF"/>
                  </a:solidFill>
                </a:uFill>
                <a:latin typeface="Arial"/>
              </a:rPr>
              <a:t>Confusion matrix in the binary case</a:t>
            </a: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p:txBody>
      </p:sp>
      <p:pic>
        <p:nvPicPr>
          <p:cNvPr id="210" name="Picture 209"/>
          <p:cNvPicPr/>
          <p:nvPr/>
        </p:nvPicPr>
        <p:blipFill>
          <a:blip r:embed="rId3"/>
          <a:stretch/>
        </p:blipFill>
        <p:spPr>
          <a:xfrm>
            <a:off x="5176080" y="2980440"/>
            <a:ext cx="1402560" cy="1398600"/>
          </a:xfrm>
          <a:prstGeom prst="rect">
            <a:avLst/>
          </a:prstGeom>
          <a:ln>
            <a:noFill/>
          </a:ln>
        </p:spPr>
      </p:pic>
      <p:pic>
        <p:nvPicPr>
          <p:cNvPr id="211" name="Picture 210"/>
          <p:cNvPicPr/>
          <p:nvPr/>
        </p:nvPicPr>
        <p:blipFill>
          <a:blip r:embed="rId4"/>
          <a:stretch/>
        </p:blipFill>
        <p:spPr>
          <a:xfrm>
            <a:off x="3527640" y="3293280"/>
            <a:ext cx="1521000" cy="1153440"/>
          </a:xfrm>
          <a:prstGeom prst="rect">
            <a:avLst/>
          </a:prstGeom>
          <a:ln>
            <a:noFill/>
          </a:ln>
        </p:spPr>
      </p:pic>
      <p:pic>
        <p:nvPicPr>
          <p:cNvPr id="212" name="Picture 211"/>
          <p:cNvPicPr/>
          <p:nvPr/>
        </p:nvPicPr>
        <p:blipFill>
          <a:blip r:embed="rId5"/>
          <a:stretch/>
        </p:blipFill>
        <p:spPr>
          <a:xfrm>
            <a:off x="382320" y="3242880"/>
            <a:ext cx="1704240" cy="1136160"/>
          </a:xfrm>
          <a:prstGeom prst="rect">
            <a:avLst/>
          </a:prstGeom>
          <a:ln>
            <a:noFill/>
          </a:ln>
        </p:spPr>
      </p:pic>
      <p:pic>
        <p:nvPicPr>
          <p:cNvPr id="213" name="Picture 212"/>
          <p:cNvPicPr/>
          <p:nvPr/>
        </p:nvPicPr>
        <p:blipFill>
          <a:blip r:embed="rId6"/>
          <a:stretch/>
        </p:blipFill>
        <p:spPr>
          <a:xfrm>
            <a:off x="2199960" y="2763360"/>
            <a:ext cx="1222200" cy="1615680"/>
          </a:xfrm>
          <a:prstGeom prst="rect">
            <a:avLst/>
          </a:prstGeom>
          <a:ln>
            <a:noFill/>
          </a:ln>
        </p:spPr>
      </p:pic>
      <p:pic>
        <p:nvPicPr>
          <p:cNvPr id="214" name="Picture 213"/>
          <p:cNvPicPr/>
          <p:nvPr/>
        </p:nvPicPr>
        <p:blipFill>
          <a:blip r:embed="rId7"/>
          <a:stretch/>
        </p:blipFill>
        <p:spPr>
          <a:xfrm>
            <a:off x="8628480" y="2806200"/>
            <a:ext cx="1051560" cy="1572840"/>
          </a:xfrm>
          <a:prstGeom prst="rect">
            <a:avLst/>
          </a:prstGeom>
          <a:ln>
            <a:noFill/>
          </a:ln>
        </p:spPr>
      </p:pic>
      <p:sp>
        <p:nvSpPr>
          <p:cNvPr id="215" name="CustomShape 3"/>
          <p:cNvSpPr/>
          <p:nvPr/>
        </p:nvSpPr>
        <p:spPr>
          <a:xfrm>
            <a:off x="2253240" y="417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16" name="CustomShape 4"/>
          <p:cNvSpPr/>
          <p:nvPr/>
        </p:nvSpPr>
        <p:spPr>
          <a:xfrm>
            <a:off x="7173720" y="415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17" name="CustomShape 5"/>
          <p:cNvSpPr/>
          <p:nvPr/>
        </p:nvSpPr>
        <p:spPr>
          <a:xfrm>
            <a:off x="76752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18" name="CustomShape 6"/>
          <p:cNvSpPr/>
          <p:nvPr/>
        </p:nvSpPr>
        <p:spPr>
          <a:xfrm>
            <a:off x="874224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19" name="CustomShape 7"/>
          <p:cNvSpPr/>
          <p:nvPr/>
        </p:nvSpPr>
        <p:spPr>
          <a:xfrm>
            <a:off x="5317560" y="417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20" name="CustomShape 8"/>
          <p:cNvSpPr/>
          <p:nvPr/>
        </p:nvSpPr>
        <p:spPr>
          <a:xfrm>
            <a:off x="3727440" y="417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21" name="Table 9"/>
          <p:cNvGraphicFramePr/>
          <p:nvPr/>
        </p:nvGraphicFramePr>
        <p:xfrm>
          <a:off x="5144040" y="4901040"/>
          <a:ext cx="4383720" cy="210312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True Positive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False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False</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Positive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True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2" name="Picture 221"/>
          <p:cNvPicPr/>
          <p:nvPr/>
        </p:nvPicPr>
        <p:blipFill>
          <a:blip r:embed="rId2"/>
          <a:stretch/>
        </p:blipFill>
        <p:spPr>
          <a:xfrm>
            <a:off x="6702480" y="3175560"/>
            <a:ext cx="1779120" cy="1186200"/>
          </a:xfrm>
          <a:prstGeom prst="rect">
            <a:avLst/>
          </a:prstGeom>
          <a:ln>
            <a:noFill/>
          </a:ln>
        </p:spPr>
      </p:pic>
      <p:sp>
        <p:nvSpPr>
          <p:cNvPr id="223"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24" name="TextShape 2"/>
          <p:cNvSpPr txBox="1"/>
          <p:nvPr/>
        </p:nvSpPr>
        <p:spPr>
          <a:xfrm>
            <a:off x="504000" y="187704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spc="-1" dirty="0">
                <a:solidFill>
                  <a:srgbClr val="000000"/>
                </a:solidFill>
                <a:uFill>
                  <a:solidFill>
                    <a:srgbClr val="FFFFFF"/>
                  </a:solidFill>
                </a:uFill>
              </a:rPr>
              <a:t>Confusion matrix in the binary case</a:t>
            </a: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p:txBody>
      </p:sp>
      <p:pic>
        <p:nvPicPr>
          <p:cNvPr id="225" name="Picture 224"/>
          <p:cNvPicPr/>
          <p:nvPr/>
        </p:nvPicPr>
        <p:blipFill>
          <a:blip r:embed="rId3"/>
          <a:stretch/>
        </p:blipFill>
        <p:spPr>
          <a:xfrm>
            <a:off x="5176080" y="2980440"/>
            <a:ext cx="1402560" cy="1398600"/>
          </a:xfrm>
          <a:prstGeom prst="rect">
            <a:avLst/>
          </a:prstGeom>
          <a:ln>
            <a:noFill/>
          </a:ln>
        </p:spPr>
      </p:pic>
      <p:pic>
        <p:nvPicPr>
          <p:cNvPr id="226" name="Picture 225"/>
          <p:cNvPicPr/>
          <p:nvPr/>
        </p:nvPicPr>
        <p:blipFill>
          <a:blip r:embed="rId4"/>
          <a:stretch/>
        </p:blipFill>
        <p:spPr>
          <a:xfrm>
            <a:off x="3527640" y="3293280"/>
            <a:ext cx="1521000" cy="1153440"/>
          </a:xfrm>
          <a:prstGeom prst="rect">
            <a:avLst/>
          </a:prstGeom>
          <a:ln>
            <a:noFill/>
          </a:ln>
        </p:spPr>
      </p:pic>
      <p:pic>
        <p:nvPicPr>
          <p:cNvPr id="227" name="Picture 226"/>
          <p:cNvPicPr/>
          <p:nvPr/>
        </p:nvPicPr>
        <p:blipFill>
          <a:blip r:embed="rId5"/>
          <a:stretch/>
        </p:blipFill>
        <p:spPr>
          <a:xfrm>
            <a:off x="382320" y="3242880"/>
            <a:ext cx="1704240" cy="1136160"/>
          </a:xfrm>
          <a:prstGeom prst="rect">
            <a:avLst/>
          </a:prstGeom>
          <a:ln>
            <a:noFill/>
          </a:ln>
        </p:spPr>
      </p:pic>
      <p:pic>
        <p:nvPicPr>
          <p:cNvPr id="228" name="Picture 227"/>
          <p:cNvPicPr/>
          <p:nvPr/>
        </p:nvPicPr>
        <p:blipFill>
          <a:blip r:embed="rId6"/>
          <a:stretch/>
        </p:blipFill>
        <p:spPr>
          <a:xfrm>
            <a:off x="2199960" y="2763360"/>
            <a:ext cx="1222200" cy="1615680"/>
          </a:xfrm>
          <a:prstGeom prst="rect">
            <a:avLst/>
          </a:prstGeom>
          <a:ln>
            <a:noFill/>
          </a:ln>
        </p:spPr>
      </p:pic>
      <p:pic>
        <p:nvPicPr>
          <p:cNvPr id="229" name="Picture 228"/>
          <p:cNvPicPr/>
          <p:nvPr/>
        </p:nvPicPr>
        <p:blipFill>
          <a:blip r:embed="rId7"/>
          <a:stretch/>
        </p:blipFill>
        <p:spPr>
          <a:xfrm>
            <a:off x="8628480" y="2806200"/>
            <a:ext cx="1051560" cy="1572840"/>
          </a:xfrm>
          <a:prstGeom prst="rect">
            <a:avLst/>
          </a:prstGeom>
          <a:ln>
            <a:noFill/>
          </a:ln>
        </p:spPr>
      </p:pic>
      <p:sp>
        <p:nvSpPr>
          <p:cNvPr id="230" name="CustomShape 3"/>
          <p:cNvSpPr/>
          <p:nvPr/>
        </p:nvSpPr>
        <p:spPr>
          <a:xfrm>
            <a:off x="2253240" y="417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31" name="CustomShape 4"/>
          <p:cNvSpPr/>
          <p:nvPr/>
        </p:nvSpPr>
        <p:spPr>
          <a:xfrm>
            <a:off x="7173720" y="415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32" name="CustomShape 5"/>
          <p:cNvSpPr/>
          <p:nvPr/>
        </p:nvSpPr>
        <p:spPr>
          <a:xfrm>
            <a:off x="76752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33" name="CustomShape 6"/>
          <p:cNvSpPr/>
          <p:nvPr/>
        </p:nvSpPr>
        <p:spPr>
          <a:xfrm>
            <a:off x="874224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34" name="CustomShape 7"/>
          <p:cNvSpPr/>
          <p:nvPr/>
        </p:nvSpPr>
        <p:spPr>
          <a:xfrm>
            <a:off x="5317560" y="417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35" name="CustomShape 8"/>
          <p:cNvSpPr/>
          <p:nvPr/>
        </p:nvSpPr>
        <p:spPr>
          <a:xfrm>
            <a:off x="3727440" y="417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36" name="Table 9"/>
          <p:cNvGraphicFramePr/>
          <p:nvPr/>
        </p:nvGraphicFramePr>
        <p:xfrm>
          <a:off x="5144040" y="4901040"/>
          <a:ext cx="4383720" cy="210312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False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False</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Positive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True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7" name="Picture 236"/>
          <p:cNvPicPr/>
          <p:nvPr/>
        </p:nvPicPr>
        <p:blipFill>
          <a:blip r:embed="rId2"/>
          <a:stretch/>
        </p:blipFill>
        <p:spPr>
          <a:xfrm>
            <a:off x="6702480" y="3175560"/>
            <a:ext cx="1779120" cy="1186200"/>
          </a:xfrm>
          <a:prstGeom prst="rect">
            <a:avLst/>
          </a:prstGeom>
          <a:ln>
            <a:noFill/>
          </a:ln>
        </p:spPr>
      </p:pic>
      <p:sp>
        <p:nvSpPr>
          <p:cNvPr id="238"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39" name="TextShape 2"/>
          <p:cNvSpPr txBox="1"/>
          <p:nvPr/>
        </p:nvSpPr>
        <p:spPr>
          <a:xfrm>
            <a:off x="504000" y="187704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spc="-1" dirty="0">
                <a:solidFill>
                  <a:srgbClr val="000000"/>
                </a:solidFill>
                <a:uFill>
                  <a:solidFill>
                    <a:srgbClr val="FFFFFF"/>
                  </a:solidFill>
                </a:uFill>
              </a:rPr>
              <a:t>Confusion matrix in the binary case</a:t>
            </a: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p:txBody>
      </p:sp>
      <p:pic>
        <p:nvPicPr>
          <p:cNvPr id="240" name="Picture 239"/>
          <p:cNvPicPr/>
          <p:nvPr/>
        </p:nvPicPr>
        <p:blipFill>
          <a:blip r:embed="rId3"/>
          <a:stretch/>
        </p:blipFill>
        <p:spPr>
          <a:xfrm>
            <a:off x="5176080" y="2980440"/>
            <a:ext cx="1402560" cy="1398600"/>
          </a:xfrm>
          <a:prstGeom prst="rect">
            <a:avLst/>
          </a:prstGeom>
          <a:ln>
            <a:noFill/>
          </a:ln>
        </p:spPr>
      </p:pic>
      <p:pic>
        <p:nvPicPr>
          <p:cNvPr id="241" name="Picture 240"/>
          <p:cNvPicPr/>
          <p:nvPr/>
        </p:nvPicPr>
        <p:blipFill>
          <a:blip r:embed="rId4"/>
          <a:stretch/>
        </p:blipFill>
        <p:spPr>
          <a:xfrm>
            <a:off x="3527640" y="3293280"/>
            <a:ext cx="1521000" cy="1153440"/>
          </a:xfrm>
          <a:prstGeom prst="rect">
            <a:avLst/>
          </a:prstGeom>
          <a:ln>
            <a:noFill/>
          </a:ln>
        </p:spPr>
      </p:pic>
      <p:pic>
        <p:nvPicPr>
          <p:cNvPr id="242" name="Picture 241"/>
          <p:cNvPicPr/>
          <p:nvPr/>
        </p:nvPicPr>
        <p:blipFill>
          <a:blip r:embed="rId5"/>
          <a:stretch/>
        </p:blipFill>
        <p:spPr>
          <a:xfrm>
            <a:off x="382320" y="3242880"/>
            <a:ext cx="1704240" cy="1136160"/>
          </a:xfrm>
          <a:prstGeom prst="rect">
            <a:avLst/>
          </a:prstGeom>
          <a:ln>
            <a:noFill/>
          </a:ln>
        </p:spPr>
      </p:pic>
      <p:pic>
        <p:nvPicPr>
          <p:cNvPr id="243" name="Picture 242"/>
          <p:cNvPicPr/>
          <p:nvPr/>
        </p:nvPicPr>
        <p:blipFill>
          <a:blip r:embed="rId6"/>
          <a:stretch/>
        </p:blipFill>
        <p:spPr>
          <a:xfrm>
            <a:off x="2199960" y="2763360"/>
            <a:ext cx="1222200" cy="1615680"/>
          </a:xfrm>
          <a:prstGeom prst="rect">
            <a:avLst/>
          </a:prstGeom>
          <a:ln>
            <a:noFill/>
          </a:ln>
        </p:spPr>
      </p:pic>
      <p:pic>
        <p:nvPicPr>
          <p:cNvPr id="244" name="Picture 243"/>
          <p:cNvPicPr/>
          <p:nvPr/>
        </p:nvPicPr>
        <p:blipFill>
          <a:blip r:embed="rId7"/>
          <a:stretch/>
        </p:blipFill>
        <p:spPr>
          <a:xfrm>
            <a:off x="8628480" y="2806200"/>
            <a:ext cx="1051560" cy="1572840"/>
          </a:xfrm>
          <a:prstGeom prst="rect">
            <a:avLst/>
          </a:prstGeom>
          <a:ln>
            <a:noFill/>
          </a:ln>
        </p:spPr>
      </p:pic>
      <p:sp>
        <p:nvSpPr>
          <p:cNvPr id="245" name="CustomShape 3"/>
          <p:cNvSpPr/>
          <p:nvPr/>
        </p:nvSpPr>
        <p:spPr>
          <a:xfrm>
            <a:off x="2253240" y="417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46" name="CustomShape 4"/>
          <p:cNvSpPr/>
          <p:nvPr/>
        </p:nvSpPr>
        <p:spPr>
          <a:xfrm>
            <a:off x="7173720" y="415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47" name="CustomShape 5"/>
          <p:cNvSpPr/>
          <p:nvPr/>
        </p:nvSpPr>
        <p:spPr>
          <a:xfrm>
            <a:off x="76752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48" name="CustomShape 6"/>
          <p:cNvSpPr/>
          <p:nvPr/>
        </p:nvSpPr>
        <p:spPr>
          <a:xfrm>
            <a:off x="874224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49" name="CustomShape 7"/>
          <p:cNvSpPr/>
          <p:nvPr/>
        </p:nvSpPr>
        <p:spPr>
          <a:xfrm>
            <a:off x="5317560" y="417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50" name="CustomShape 8"/>
          <p:cNvSpPr/>
          <p:nvPr/>
        </p:nvSpPr>
        <p:spPr>
          <a:xfrm>
            <a:off x="3727440" y="417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51" name="Table 9"/>
          <p:cNvGraphicFramePr/>
          <p:nvPr/>
        </p:nvGraphicFramePr>
        <p:xfrm>
          <a:off x="5144040" y="4901040"/>
          <a:ext cx="4383720" cy="206916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False</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Positive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True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2" name="Picture 251"/>
          <p:cNvPicPr/>
          <p:nvPr/>
        </p:nvPicPr>
        <p:blipFill>
          <a:blip r:embed="rId2"/>
          <a:stretch/>
        </p:blipFill>
        <p:spPr>
          <a:xfrm>
            <a:off x="6702480" y="3175560"/>
            <a:ext cx="1779120" cy="1186200"/>
          </a:xfrm>
          <a:prstGeom prst="rect">
            <a:avLst/>
          </a:prstGeom>
          <a:ln>
            <a:noFill/>
          </a:ln>
        </p:spPr>
      </p:pic>
      <p:sp>
        <p:nvSpPr>
          <p:cNvPr id="253"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54" name="TextShape 2"/>
          <p:cNvSpPr txBox="1"/>
          <p:nvPr/>
        </p:nvSpPr>
        <p:spPr>
          <a:xfrm>
            <a:off x="504000" y="187704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spc="-1" dirty="0">
                <a:solidFill>
                  <a:srgbClr val="000000"/>
                </a:solidFill>
                <a:uFill>
                  <a:solidFill>
                    <a:srgbClr val="FFFFFF"/>
                  </a:solidFill>
                </a:uFill>
              </a:rPr>
              <a:t>Confusion matrix in the binary case</a:t>
            </a: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p:txBody>
      </p:sp>
      <p:pic>
        <p:nvPicPr>
          <p:cNvPr id="255" name="Picture 254"/>
          <p:cNvPicPr/>
          <p:nvPr/>
        </p:nvPicPr>
        <p:blipFill>
          <a:blip r:embed="rId3"/>
          <a:stretch/>
        </p:blipFill>
        <p:spPr>
          <a:xfrm>
            <a:off x="5176080" y="2980440"/>
            <a:ext cx="1402560" cy="1398600"/>
          </a:xfrm>
          <a:prstGeom prst="rect">
            <a:avLst/>
          </a:prstGeom>
          <a:ln>
            <a:noFill/>
          </a:ln>
        </p:spPr>
      </p:pic>
      <p:pic>
        <p:nvPicPr>
          <p:cNvPr id="256" name="Picture 255"/>
          <p:cNvPicPr/>
          <p:nvPr/>
        </p:nvPicPr>
        <p:blipFill>
          <a:blip r:embed="rId4"/>
          <a:stretch/>
        </p:blipFill>
        <p:spPr>
          <a:xfrm>
            <a:off x="3527640" y="3293280"/>
            <a:ext cx="1521000" cy="1153440"/>
          </a:xfrm>
          <a:prstGeom prst="rect">
            <a:avLst/>
          </a:prstGeom>
          <a:ln>
            <a:noFill/>
          </a:ln>
        </p:spPr>
      </p:pic>
      <p:pic>
        <p:nvPicPr>
          <p:cNvPr id="257" name="Picture 256"/>
          <p:cNvPicPr/>
          <p:nvPr/>
        </p:nvPicPr>
        <p:blipFill>
          <a:blip r:embed="rId5"/>
          <a:stretch/>
        </p:blipFill>
        <p:spPr>
          <a:xfrm>
            <a:off x="382320" y="3242880"/>
            <a:ext cx="1704240" cy="1136160"/>
          </a:xfrm>
          <a:prstGeom prst="rect">
            <a:avLst/>
          </a:prstGeom>
          <a:ln>
            <a:noFill/>
          </a:ln>
        </p:spPr>
      </p:pic>
      <p:pic>
        <p:nvPicPr>
          <p:cNvPr id="258" name="Picture 257"/>
          <p:cNvPicPr/>
          <p:nvPr/>
        </p:nvPicPr>
        <p:blipFill>
          <a:blip r:embed="rId6"/>
          <a:stretch/>
        </p:blipFill>
        <p:spPr>
          <a:xfrm>
            <a:off x="2199960" y="2763360"/>
            <a:ext cx="1222200" cy="1615680"/>
          </a:xfrm>
          <a:prstGeom prst="rect">
            <a:avLst/>
          </a:prstGeom>
          <a:ln>
            <a:noFill/>
          </a:ln>
        </p:spPr>
      </p:pic>
      <p:pic>
        <p:nvPicPr>
          <p:cNvPr id="259" name="Picture 258"/>
          <p:cNvPicPr/>
          <p:nvPr/>
        </p:nvPicPr>
        <p:blipFill>
          <a:blip r:embed="rId7"/>
          <a:stretch/>
        </p:blipFill>
        <p:spPr>
          <a:xfrm>
            <a:off x="8628480" y="2806200"/>
            <a:ext cx="1051560" cy="1572840"/>
          </a:xfrm>
          <a:prstGeom prst="rect">
            <a:avLst/>
          </a:prstGeom>
          <a:ln>
            <a:noFill/>
          </a:ln>
        </p:spPr>
      </p:pic>
      <p:sp>
        <p:nvSpPr>
          <p:cNvPr id="260" name="CustomShape 3"/>
          <p:cNvSpPr/>
          <p:nvPr/>
        </p:nvSpPr>
        <p:spPr>
          <a:xfrm>
            <a:off x="2253240" y="417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61" name="CustomShape 4"/>
          <p:cNvSpPr/>
          <p:nvPr/>
        </p:nvSpPr>
        <p:spPr>
          <a:xfrm>
            <a:off x="7173720" y="415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62" name="CustomShape 5"/>
          <p:cNvSpPr/>
          <p:nvPr/>
        </p:nvSpPr>
        <p:spPr>
          <a:xfrm>
            <a:off x="76752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63" name="CustomShape 6"/>
          <p:cNvSpPr/>
          <p:nvPr/>
        </p:nvSpPr>
        <p:spPr>
          <a:xfrm>
            <a:off x="874224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64" name="CustomShape 7"/>
          <p:cNvSpPr/>
          <p:nvPr/>
        </p:nvSpPr>
        <p:spPr>
          <a:xfrm>
            <a:off x="5317560" y="417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65" name="CustomShape 8"/>
          <p:cNvSpPr/>
          <p:nvPr/>
        </p:nvSpPr>
        <p:spPr>
          <a:xfrm>
            <a:off x="3727440" y="417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66" name="Table 9"/>
          <p:cNvGraphicFramePr/>
          <p:nvPr/>
        </p:nvGraphicFramePr>
        <p:xfrm>
          <a:off x="5144040" y="4901040"/>
          <a:ext cx="4383720" cy="206916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True Negative</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7" name="Picture 266"/>
          <p:cNvPicPr/>
          <p:nvPr/>
        </p:nvPicPr>
        <p:blipFill>
          <a:blip r:embed="rId2"/>
          <a:stretch/>
        </p:blipFill>
        <p:spPr>
          <a:xfrm>
            <a:off x="6702480" y="3175560"/>
            <a:ext cx="1779120" cy="1186200"/>
          </a:xfrm>
          <a:prstGeom prst="rect">
            <a:avLst/>
          </a:prstGeom>
          <a:ln>
            <a:noFill/>
          </a:ln>
        </p:spPr>
      </p:pic>
      <p:sp>
        <p:nvSpPr>
          <p:cNvPr id="268"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69" name="TextShape 2"/>
          <p:cNvSpPr txBox="1"/>
          <p:nvPr/>
        </p:nvSpPr>
        <p:spPr>
          <a:xfrm>
            <a:off x="501120" y="1879920"/>
            <a:ext cx="9071640" cy="4706640"/>
          </a:xfrm>
          <a:prstGeom prst="rect">
            <a:avLst/>
          </a:prstGeom>
          <a:noFill/>
          <a:ln>
            <a:noFill/>
          </a:ln>
        </p:spPr>
        <p:txBody>
          <a:bodyPr lIns="0" tIns="0" rIns="0" bIns="0"/>
          <a:lstStyle/>
          <a:p>
            <a:pPr marL="565200" indent="-457200">
              <a:spcAft>
                <a:spcPts val="1414"/>
              </a:spcAft>
              <a:buClr>
                <a:srgbClr val="000000"/>
              </a:buClr>
              <a:buSzPct val="100000"/>
              <a:buFont typeface="Arial" panose="020B0604020202020204" pitchFamily="34" charset="0"/>
              <a:buChar char="•"/>
            </a:pPr>
            <a:r>
              <a:rPr lang="en-US" sz="3200" spc="-1" dirty="0">
                <a:solidFill>
                  <a:srgbClr val="000000"/>
                </a:solidFill>
                <a:uFill>
                  <a:solidFill>
                    <a:srgbClr val="FFFFFF"/>
                  </a:solidFill>
                </a:uFill>
              </a:rPr>
              <a:t>Confusion matrix in the binary case</a:t>
            </a: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3200" b="0" strike="noStrike" spc="-1" dirty="0">
              <a:solidFill>
                <a:srgbClr val="000000"/>
              </a:solidFill>
              <a:uFill>
                <a:solidFill>
                  <a:srgbClr val="FFFFFF"/>
                </a:solidFill>
              </a:uFill>
              <a:latin typeface="Arial"/>
            </a:endParaRPr>
          </a:p>
        </p:txBody>
      </p:sp>
      <p:pic>
        <p:nvPicPr>
          <p:cNvPr id="270" name="Picture 269"/>
          <p:cNvPicPr/>
          <p:nvPr/>
        </p:nvPicPr>
        <p:blipFill>
          <a:blip r:embed="rId3"/>
          <a:stretch/>
        </p:blipFill>
        <p:spPr>
          <a:xfrm>
            <a:off x="5176080" y="2980440"/>
            <a:ext cx="1402560" cy="1398600"/>
          </a:xfrm>
          <a:prstGeom prst="rect">
            <a:avLst/>
          </a:prstGeom>
          <a:ln>
            <a:noFill/>
          </a:ln>
        </p:spPr>
      </p:pic>
      <p:pic>
        <p:nvPicPr>
          <p:cNvPr id="271" name="Picture 270"/>
          <p:cNvPicPr/>
          <p:nvPr/>
        </p:nvPicPr>
        <p:blipFill>
          <a:blip r:embed="rId4"/>
          <a:stretch/>
        </p:blipFill>
        <p:spPr>
          <a:xfrm>
            <a:off x="3527640" y="3293280"/>
            <a:ext cx="1521000" cy="1153440"/>
          </a:xfrm>
          <a:prstGeom prst="rect">
            <a:avLst/>
          </a:prstGeom>
          <a:ln>
            <a:noFill/>
          </a:ln>
        </p:spPr>
      </p:pic>
      <p:pic>
        <p:nvPicPr>
          <p:cNvPr id="272" name="Picture 271"/>
          <p:cNvPicPr/>
          <p:nvPr/>
        </p:nvPicPr>
        <p:blipFill>
          <a:blip r:embed="rId5"/>
          <a:stretch/>
        </p:blipFill>
        <p:spPr>
          <a:xfrm>
            <a:off x="382320" y="3242880"/>
            <a:ext cx="1704240" cy="1136160"/>
          </a:xfrm>
          <a:prstGeom prst="rect">
            <a:avLst/>
          </a:prstGeom>
          <a:ln>
            <a:noFill/>
          </a:ln>
        </p:spPr>
      </p:pic>
      <p:pic>
        <p:nvPicPr>
          <p:cNvPr id="273" name="Picture 272"/>
          <p:cNvPicPr/>
          <p:nvPr/>
        </p:nvPicPr>
        <p:blipFill>
          <a:blip r:embed="rId6"/>
          <a:stretch/>
        </p:blipFill>
        <p:spPr>
          <a:xfrm>
            <a:off x="2199960" y="2763360"/>
            <a:ext cx="1222200" cy="1615680"/>
          </a:xfrm>
          <a:prstGeom prst="rect">
            <a:avLst/>
          </a:prstGeom>
          <a:ln>
            <a:noFill/>
          </a:ln>
        </p:spPr>
      </p:pic>
      <p:pic>
        <p:nvPicPr>
          <p:cNvPr id="274" name="Picture 273"/>
          <p:cNvPicPr/>
          <p:nvPr/>
        </p:nvPicPr>
        <p:blipFill>
          <a:blip r:embed="rId7"/>
          <a:stretch/>
        </p:blipFill>
        <p:spPr>
          <a:xfrm>
            <a:off x="8628480" y="2806200"/>
            <a:ext cx="1051560" cy="1572840"/>
          </a:xfrm>
          <a:prstGeom prst="rect">
            <a:avLst/>
          </a:prstGeom>
          <a:ln>
            <a:noFill/>
          </a:ln>
        </p:spPr>
      </p:pic>
      <p:sp>
        <p:nvSpPr>
          <p:cNvPr id="275" name="CustomShape 3"/>
          <p:cNvSpPr/>
          <p:nvPr/>
        </p:nvSpPr>
        <p:spPr>
          <a:xfrm>
            <a:off x="2253240" y="41760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76" name="CustomShape 4"/>
          <p:cNvSpPr/>
          <p:nvPr/>
        </p:nvSpPr>
        <p:spPr>
          <a:xfrm>
            <a:off x="7173720" y="41565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77" name="CustomShape 5"/>
          <p:cNvSpPr/>
          <p:nvPr/>
        </p:nvSpPr>
        <p:spPr>
          <a:xfrm>
            <a:off x="76752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78" name="CustomShape 6"/>
          <p:cNvSpPr/>
          <p:nvPr/>
        </p:nvSpPr>
        <p:spPr>
          <a:xfrm>
            <a:off x="8742240" y="41565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79" name="CustomShape 7"/>
          <p:cNvSpPr/>
          <p:nvPr/>
        </p:nvSpPr>
        <p:spPr>
          <a:xfrm>
            <a:off x="5317560" y="41767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80" name="CustomShape 8"/>
          <p:cNvSpPr/>
          <p:nvPr/>
        </p:nvSpPr>
        <p:spPr>
          <a:xfrm>
            <a:off x="3727440" y="41731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81" name="Table 9"/>
          <p:cNvGraphicFramePr/>
          <p:nvPr/>
        </p:nvGraphicFramePr>
        <p:xfrm>
          <a:off x="5144040" y="4901040"/>
          <a:ext cx="4383720" cy="203520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2" name="Picture 281"/>
          <p:cNvPicPr/>
          <p:nvPr/>
        </p:nvPicPr>
        <p:blipFill>
          <a:blip r:embed="rId2"/>
          <a:stretch/>
        </p:blipFill>
        <p:spPr>
          <a:xfrm>
            <a:off x="6702480" y="3171360"/>
            <a:ext cx="1779120" cy="1186200"/>
          </a:xfrm>
          <a:prstGeom prst="rect">
            <a:avLst/>
          </a:prstGeom>
          <a:ln>
            <a:noFill/>
          </a:ln>
        </p:spPr>
      </p:pic>
      <p:sp>
        <p:nvSpPr>
          <p:cNvPr id="283" name="TextShape 1"/>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
        <p:nvSpPr>
          <p:cNvPr id="284" name="TextShape 2"/>
          <p:cNvSpPr txBox="1"/>
          <p:nvPr/>
        </p:nvSpPr>
        <p:spPr>
          <a:xfrm>
            <a:off x="144000" y="1913040"/>
            <a:ext cx="6752880" cy="5490720"/>
          </a:xfrm>
          <a:prstGeom prst="rect">
            <a:avLst/>
          </a:prstGeom>
          <a:noFill/>
          <a:ln>
            <a:noFill/>
          </a:ln>
        </p:spPr>
        <p:txBody>
          <a:bodyPr lIns="0" tIns="0" rIns="0" bIns="0"/>
          <a:lstStyle/>
          <a:p>
            <a:pPr marL="432000" indent="-324000">
              <a:spcAft>
                <a:spcPts val="1414"/>
              </a:spcAft>
              <a:buClr>
                <a:srgbClr val="000000"/>
              </a:buClr>
              <a:buSzPct val="45000"/>
              <a:buFont typeface="Wingdings" charset="2"/>
              <a:buChar char=""/>
            </a:pPr>
            <a:r>
              <a:rPr lang="en-US" sz="3200" b="0" strike="noStrike" spc="-1" dirty="0">
                <a:solidFill>
                  <a:srgbClr val="000000"/>
                </a:solidFill>
                <a:uFill>
                  <a:solidFill>
                    <a:srgbClr val="FFFFFF"/>
                  </a:solidFill>
                </a:uFill>
                <a:latin typeface="Arial"/>
              </a:rPr>
              <a:t>We compute Precision and Recall</a:t>
            </a: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r>
              <a:rPr lang="en-US" sz="2800" b="0" strike="noStrike" spc="-1" dirty="0">
                <a:solidFill>
                  <a:srgbClr val="000000"/>
                </a:solidFill>
                <a:uFill>
                  <a:solidFill>
                    <a:srgbClr val="FFFFFF"/>
                  </a:solidFill>
                </a:uFill>
                <a:latin typeface="Arial"/>
              </a:rPr>
              <a:t>Precision = TP / (TP + FP)</a:t>
            </a:r>
          </a:p>
          <a:p>
            <a:pPr marL="108000">
              <a:spcAft>
                <a:spcPts val="1414"/>
              </a:spcAft>
              <a:buClr>
                <a:srgbClr val="000000"/>
              </a:buClr>
              <a:buSzPct val="45000"/>
            </a:pPr>
            <a:r>
              <a:rPr lang="en-US" sz="2800" b="0" strike="noStrike" spc="-1" dirty="0">
                <a:solidFill>
                  <a:srgbClr val="000000"/>
                </a:solidFill>
                <a:uFill>
                  <a:solidFill>
                    <a:srgbClr val="FFFFFF"/>
                  </a:solidFill>
                </a:uFill>
                <a:latin typeface="Arial"/>
              </a:rPr>
              <a:t>                   = 66.67%</a:t>
            </a:r>
          </a:p>
          <a:p>
            <a:pPr marL="432000" indent="-324000">
              <a:spcAft>
                <a:spcPts val="1414"/>
              </a:spcAft>
              <a:buClr>
                <a:srgbClr val="000000"/>
              </a:buClr>
              <a:buSzPct val="45000"/>
              <a:buFont typeface="Wingdings" charset="2"/>
              <a:buChar char=""/>
            </a:pPr>
            <a:r>
              <a:rPr lang="en-US" sz="2800" b="0" strike="noStrike" spc="-1" dirty="0">
                <a:solidFill>
                  <a:srgbClr val="000000"/>
                </a:solidFill>
                <a:uFill>
                  <a:solidFill>
                    <a:srgbClr val="FFFFFF"/>
                  </a:solidFill>
                </a:uFill>
                <a:latin typeface="Arial"/>
              </a:rPr>
              <a:t>Recall = TP / (TP + FN)</a:t>
            </a:r>
          </a:p>
          <a:p>
            <a:pPr marL="108000">
              <a:spcAft>
                <a:spcPts val="1414"/>
              </a:spcAft>
              <a:buClr>
                <a:srgbClr val="000000"/>
              </a:buClr>
              <a:buSzPct val="45000"/>
            </a:pPr>
            <a:r>
              <a:rPr lang="en-US" sz="2800" b="0" strike="noStrike" spc="-1" dirty="0">
                <a:solidFill>
                  <a:srgbClr val="000000"/>
                </a:solidFill>
                <a:uFill>
                  <a:solidFill>
                    <a:srgbClr val="FFFFFF"/>
                  </a:solidFill>
                </a:uFill>
                <a:latin typeface="Arial"/>
              </a:rPr>
              <a:t>               = 66.67% </a:t>
            </a: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a:p>
            <a:pPr marL="432000" indent="-324000">
              <a:spcAft>
                <a:spcPts val="1414"/>
              </a:spcAft>
              <a:buClr>
                <a:srgbClr val="000000"/>
              </a:buClr>
              <a:buSzPct val="45000"/>
              <a:buFont typeface="Wingdings" charset="2"/>
              <a:buChar char=""/>
            </a:pPr>
            <a:endParaRPr lang="en-US" sz="2800" b="0" strike="noStrike" spc="-1" dirty="0">
              <a:solidFill>
                <a:srgbClr val="000000"/>
              </a:solidFill>
              <a:uFill>
                <a:solidFill>
                  <a:srgbClr val="FFFFFF"/>
                </a:solidFill>
              </a:uFill>
              <a:latin typeface="Arial"/>
            </a:endParaRPr>
          </a:p>
        </p:txBody>
      </p:sp>
      <p:pic>
        <p:nvPicPr>
          <p:cNvPr id="285" name="Picture 284"/>
          <p:cNvPicPr/>
          <p:nvPr/>
        </p:nvPicPr>
        <p:blipFill>
          <a:blip r:embed="rId3"/>
          <a:stretch/>
        </p:blipFill>
        <p:spPr>
          <a:xfrm>
            <a:off x="5176080" y="2976240"/>
            <a:ext cx="1402560" cy="1398600"/>
          </a:xfrm>
          <a:prstGeom prst="rect">
            <a:avLst/>
          </a:prstGeom>
          <a:ln>
            <a:noFill/>
          </a:ln>
        </p:spPr>
      </p:pic>
      <p:pic>
        <p:nvPicPr>
          <p:cNvPr id="286" name="Picture 285"/>
          <p:cNvPicPr/>
          <p:nvPr/>
        </p:nvPicPr>
        <p:blipFill>
          <a:blip r:embed="rId4"/>
          <a:stretch/>
        </p:blipFill>
        <p:spPr>
          <a:xfrm>
            <a:off x="3527640" y="3289080"/>
            <a:ext cx="1521000" cy="1153440"/>
          </a:xfrm>
          <a:prstGeom prst="rect">
            <a:avLst/>
          </a:prstGeom>
          <a:ln>
            <a:noFill/>
          </a:ln>
        </p:spPr>
      </p:pic>
      <p:pic>
        <p:nvPicPr>
          <p:cNvPr id="287" name="Picture 286"/>
          <p:cNvPicPr/>
          <p:nvPr/>
        </p:nvPicPr>
        <p:blipFill>
          <a:blip r:embed="rId5"/>
          <a:stretch/>
        </p:blipFill>
        <p:spPr>
          <a:xfrm>
            <a:off x="382320" y="3238680"/>
            <a:ext cx="1704240" cy="1136160"/>
          </a:xfrm>
          <a:prstGeom prst="rect">
            <a:avLst/>
          </a:prstGeom>
          <a:ln>
            <a:noFill/>
          </a:ln>
        </p:spPr>
      </p:pic>
      <p:pic>
        <p:nvPicPr>
          <p:cNvPr id="288" name="Picture 287"/>
          <p:cNvPicPr/>
          <p:nvPr/>
        </p:nvPicPr>
        <p:blipFill>
          <a:blip r:embed="rId6"/>
          <a:stretch/>
        </p:blipFill>
        <p:spPr>
          <a:xfrm>
            <a:off x="2199960" y="2759160"/>
            <a:ext cx="1222200" cy="1615680"/>
          </a:xfrm>
          <a:prstGeom prst="rect">
            <a:avLst/>
          </a:prstGeom>
          <a:ln>
            <a:noFill/>
          </a:ln>
        </p:spPr>
      </p:pic>
      <p:pic>
        <p:nvPicPr>
          <p:cNvPr id="289" name="Picture 288"/>
          <p:cNvPicPr/>
          <p:nvPr/>
        </p:nvPicPr>
        <p:blipFill>
          <a:blip r:embed="rId7"/>
          <a:stretch/>
        </p:blipFill>
        <p:spPr>
          <a:xfrm>
            <a:off x="8628480" y="2802000"/>
            <a:ext cx="1051560" cy="1572840"/>
          </a:xfrm>
          <a:prstGeom prst="rect">
            <a:avLst/>
          </a:prstGeom>
          <a:ln>
            <a:noFill/>
          </a:ln>
        </p:spPr>
      </p:pic>
      <p:sp>
        <p:nvSpPr>
          <p:cNvPr id="290" name="CustomShape 3"/>
          <p:cNvSpPr/>
          <p:nvPr/>
        </p:nvSpPr>
        <p:spPr>
          <a:xfrm>
            <a:off x="2253240" y="417180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91" name="CustomShape 4"/>
          <p:cNvSpPr/>
          <p:nvPr/>
        </p:nvSpPr>
        <p:spPr>
          <a:xfrm>
            <a:off x="7173720" y="4152360"/>
            <a:ext cx="765000" cy="421200"/>
          </a:xfrm>
          <a:custGeom>
            <a:avLst/>
            <a:gdLst/>
            <a:ahLst/>
            <a:cxnLst/>
            <a:rect l="0" t="0"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92" name="CustomShape 5"/>
          <p:cNvSpPr/>
          <p:nvPr/>
        </p:nvSpPr>
        <p:spPr>
          <a:xfrm>
            <a:off x="767520" y="41523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93" name="CustomShape 6"/>
          <p:cNvSpPr/>
          <p:nvPr/>
        </p:nvSpPr>
        <p:spPr>
          <a:xfrm>
            <a:off x="8742240" y="4152360"/>
            <a:ext cx="822960" cy="421200"/>
          </a:xfrm>
          <a:custGeom>
            <a:avLst/>
            <a:gdLst/>
            <a:ahLst/>
            <a:cxnLst/>
            <a:rect l="0" t="0"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Not?</a:t>
            </a:r>
            <a:endParaRPr lang="en-US" sz="1800" b="0" strike="noStrike" spc="-1">
              <a:solidFill>
                <a:srgbClr val="000000"/>
              </a:solidFill>
              <a:uFill>
                <a:solidFill>
                  <a:srgbClr val="FFFFFF"/>
                </a:solidFill>
              </a:uFill>
              <a:latin typeface="Arial"/>
            </a:endParaRPr>
          </a:p>
        </p:txBody>
      </p:sp>
      <p:sp>
        <p:nvSpPr>
          <p:cNvPr id="294" name="CustomShape 7"/>
          <p:cNvSpPr/>
          <p:nvPr/>
        </p:nvSpPr>
        <p:spPr>
          <a:xfrm>
            <a:off x="5317560" y="41725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000000"/>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sp>
        <p:nvSpPr>
          <p:cNvPr id="295" name="CustomShape 8"/>
          <p:cNvSpPr/>
          <p:nvPr/>
        </p:nvSpPr>
        <p:spPr>
          <a:xfrm>
            <a:off x="3727440" y="4168920"/>
            <a:ext cx="1115280" cy="421200"/>
          </a:xfrm>
          <a:custGeom>
            <a:avLst/>
            <a:gdLst/>
            <a:ahLst/>
            <a:cxnLst/>
            <a:rect l="0" t="0"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2000" b="0" strike="noStrike" spc="-1">
                <a:solidFill>
                  <a:srgbClr val="FFFFFF"/>
                </a:solidFill>
                <a:uFill>
                  <a:solidFill>
                    <a:srgbClr val="FFFFFF"/>
                  </a:solidFill>
                </a:uFill>
                <a:latin typeface="Arial"/>
              </a:rPr>
              <a:t>Person?</a:t>
            </a:r>
            <a:endParaRPr lang="en-US" sz="1800" b="0" strike="noStrike" spc="-1">
              <a:solidFill>
                <a:srgbClr val="000000"/>
              </a:solidFill>
              <a:uFill>
                <a:solidFill>
                  <a:srgbClr val="FFFFFF"/>
                </a:solidFill>
              </a:uFill>
              <a:latin typeface="Arial"/>
            </a:endParaRPr>
          </a:p>
        </p:txBody>
      </p:sp>
      <p:graphicFrame>
        <p:nvGraphicFramePr>
          <p:cNvPr id="296" name="Table 9"/>
          <p:cNvGraphicFramePr/>
          <p:nvPr/>
        </p:nvGraphicFramePr>
        <p:xfrm>
          <a:off x="5144040" y="4973040"/>
          <a:ext cx="4383720" cy="203520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US"/>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Predicted</a:t>
                      </a:r>
                      <a:endParaRPr lang="en-US" sz="1800" b="0" strike="noStrike" spc="-1">
                        <a:solidFill>
                          <a:srgbClr val="000000"/>
                        </a:solidFill>
                        <a:uFill>
                          <a:solidFill>
                            <a:srgbClr val="FFFFFF"/>
                          </a:solidFill>
                        </a:uFill>
                        <a:latin typeface="Arial"/>
                      </a:endParaRPr>
                    </a:p>
                    <a:p>
                      <a:pPr algn="ctr">
                        <a:lnSpc>
                          <a:spcPct val="100000"/>
                        </a:lnSpc>
                      </a:pPr>
                      <a:r>
                        <a:rPr lang="en-US" sz="2000" b="0" strike="noStrike" spc="-1">
                          <a:solidFill>
                            <a:srgbClr val="000000"/>
                          </a:solidFill>
                          <a:uFill>
                            <a:solidFill>
                              <a:srgbClr val="FFFFFF"/>
                            </a:solidFill>
                          </a:uFill>
                          <a:latin typeface="Arial"/>
                          <a:ea typeface="Arial Unicode MS"/>
                        </a:rPr>
                        <a:t>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YES</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Actual NO</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1</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uFill>
                            <a:solidFill>
                              <a:srgbClr val="FFFFFF"/>
                            </a:solidFill>
                          </a:uFill>
                          <a:latin typeface="Arial"/>
                          <a:ea typeface="Arial Unicode MS"/>
                        </a:rPr>
                        <a:t>2</a:t>
                      </a:r>
                      <a:endParaRPr lang="en-US" sz="1800" b="0" strike="noStrike" spc="-1">
                        <a:solidFill>
                          <a:srgbClr val="000000"/>
                        </a:solidFill>
                        <a:uFill>
                          <a:solidFill>
                            <a:srgbClr val="FFFFFF"/>
                          </a:solidFill>
                        </a:uFill>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7169894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4" name="Picture 296"/>
          <p:cNvPicPr/>
          <p:nvPr/>
        </p:nvPicPr>
        <p:blipFill>
          <a:blip r:embed="rId2"/>
          <a:stretch/>
        </p:blipFill>
        <p:spPr>
          <a:xfrm>
            <a:off x="4713120" y="5449680"/>
            <a:ext cx="1778760" cy="1185840"/>
          </a:xfrm>
          <a:prstGeom prst="rect">
            <a:avLst/>
          </a:prstGeom>
          <a:ln w="0">
            <a:noFill/>
          </a:ln>
        </p:spPr>
      </p:pic>
      <p:sp>
        <p:nvSpPr>
          <p:cNvPr id="426" name="CustomShape 2"/>
          <p:cNvSpPr/>
          <p:nvPr/>
        </p:nvSpPr>
        <p:spPr>
          <a:xfrm>
            <a:off x="360000" y="1741590"/>
            <a:ext cx="704520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We build the Precision-Recall curve</a:t>
            </a:r>
            <a:endParaRPr lang="en-US" sz="3200" b="0" strike="noStrike" spc="-1" dirty="0">
              <a:latin typeface="Arial"/>
            </a:endParaRPr>
          </a:p>
        </p:txBody>
      </p:sp>
      <p:pic>
        <p:nvPicPr>
          <p:cNvPr id="427" name="Picture 299"/>
          <p:cNvPicPr/>
          <p:nvPr/>
        </p:nvPicPr>
        <p:blipFill>
          <a:blip r:embed="rId3"/>
          <a:stretch/>
        </p:blipFill>
        <p:spPr>
          <a:xfrm>
            <a:off x="2072160" y="5240520"/>
            <a:ext cx="1402200" cy="1398240"/>
          </a:xfrm>
          <a:prstGeom prst="rect">
            <a:avLst/>
          </a:prstGeom>
          <a:ln w="0">
            <a:noFill/>
          </a:ln>
        </p:spPr>
      </p:pic>
      <p:pic>
        <p:nvPicPr>
          <p:cNvPr id="428" name="Picture 300"/>
          <p:cNvPicPr/>
          <p:nvPr/>
        </p:nvPicPr>
        <p:blipFill>
          <a:blip r:embed="rId4"/>
          <a:stretch/>
        </p:blipFill>
        <p:spPr>
          <a:xfrm>
            <a:off x="3383280" y="3031920"/>
            <a:ext cx="1520640" cy="1153080"/>
          </a:xfrm>
          <a:prstGeom prst="rect">
            <a:avLst/>
          </a:prstGeom>
          <a:ln w="0">
            <a:noFill/>
          </a:ln>
        </p:spPr>
      </p:pic>
      <p:pic>
        <p:nvPicPr>
          <p:cNvPr id="429" name="Picture 301"/>
          <p:cNvPicPr/>
          <p:nvPr/>
        </p:nvPicPr>
        <p:blipFill>
          <a:blip r:embed="rId5"/>
          <a:stretch/>
        </p:blipFill>
        <p:spPr>
          <a:xfrm>
            <a:off x="5701320" y="3054240"/>
            <a:ext cx="1703880" cy="1135800"/>
          </a:xfrm>
          <a:prstGeom prst="rect">
            <a:avLst/>
          </a:prstGeom>
          <a:ln w="0">
            <a:noFill/>
          </a:ln>
        </p:spPr>
      </p:pic>
      <p:pic>
        <p:nvPicPr>
          <p:cNvPr id="430" name="Picture 302"/>
          <p:cNvPicPr/>
          <p:nvPr/>
        </p:nvPicPr>
        <p:blipFill>
          <a:blip r:embed="rId6"/>
          <a:stretch/>
        </p:blipFill>
        <p:spPr>
          <a:xfrm>
            <a:off x="1188720" y="3060360"/>
            <a:ext cx="1221840" cy="1615320"/>
          </a:xfrm>
          <a:prstGeom prst="rect">
            <a:avLst/>
          </a:prstGeom>
          <a:ln w="0">
            <a:noFill/>
          </a:ln>
        </p:spPr>
      </p:pic>
      <p:pic>
        <p:nvPicPr>
          <p:cNvPr id="431" name="Picture 303"/>
          <p:cNvPicPr/>
          <p:nvPr/>
        </p:nvPicPr>
        <p:blipFill>
          <a:blip r:embed="rId7"/>
          <a:stretch/>
        </p:blipFill>
        <p:spPr>
          <a:xfrm>
            <a:off x="7680960" y="4389120"/>
            <a:ext cx="1051200" cy="1572480"/>
          </a:xfrm>
          <a:prstGeom prst="rect">
            <a:avLst/>
          </a:prstGeom>
          <a:ln w="0">
            <a:noFill/>
          </a:ln>
        </p:spPr>
      </p:pic>
      <p:sp>
        <p:nvSpPr>
          <p:cNvPr id="432" name="CustomShape 3"/>
          <p:cNvSpPr/>
          <p:nvPr/>
        </p:nvSpPr>
        <p:spPr>
          <a:xfrm>
            <a:off x="1242000" y="447300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Person?</a:t>
            </a:r>
            <a:endParaRPr lang="en-US" sz="2000" b="0" strike="noStrike" spc="-1">
              <a:latin typeface="Arial"/>
            </a:endParaRPr>
          </a:p>
        </p:txBody>
      </p:sp>
      <p:sp>
        <p:nvSpPr>
          <p:cNvPr id="433" name="CustomShape 4"/>
          <p:cNvSpPr/>
          <p:nvPr/>
        </p:nvSpPr>
        <p:spPr>
          <a:xfrm>
            <a:off x="5184360" y="6430680"/>
            <a:ext cx="764640" cy="420840"/>
          </a:xfrm>
          <a:custGeom>
            <a:avLst/>
            <a:gdLst/>
            <a:ahLst/>
            <a:cxnLst/>
            <a:rect l="l" t="t"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FFFFFF"/>
                </a:solidFill>
                <a:latin typeface="Arial"/>
                <a:ea typeface="DejaVu Sans"/>
              </a:rPr>
              <a:t>Not?</a:t>
            </a:r>
            <a:endParaRPr lang="en-US" sz="2000" b="0" strike="noStrike" spc="-1">
              <a:latin typeface="Arial"/>
            </a:endParaRPr>
          </a:p>
        </p:txBody>
      </p:sp>
      <p:sp>
        <p:nvSpPr>
          <p:cNvPr id="434" name="CustomShape 5"/>
          <p:cNvSpPr/>
          <p:nvPr/>
        </p:nvSpPr>
        <p:spPr>
          <a:xfrm>
            <a:off x="6086520" y="3967920"/>
            <a:ext cx="822600" cy="420840"/>
          </a:xfrm>
          <a:custGeom>
            <a:avLst/>
            <a:gdLst/>
            <a:ahLst/>
            <a:cxnLst/>
            <a:rect l="l" t="t"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Not?</a:t>
            </a:r>
            <a:endParaRPr lang="en-US" sz="2000" b="0" strike="noStrike" spc="-1">
              <a:latin typeface="Arial"/>
            </a:endParaRPr>
          </a:p>
        </p:txBody>
      </p:sp>
      <p:sp>
        <p:nvSpPr>
          <p:cNvPr id="435" name="CustomShape 6"/>
          <p:cNvSpPr/>
          <p:nvPr/>
        </p:nvSpPr>
        <p:spPr>
          <a:xfrm>
            <a:off x="7794720" y="5739480"/>
            <a:ext cx="822600" cy="420840"/>
          </a:xfrm>
          <a:custGeom>
            <a:avLst/>
            <a:gdLst/>
            <a:ahLst/>
            <a:cxnLst/>
            <a:rect l="l" t="t"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Not?</a:t>
            </a:r>
            <a:endParaRPr lang="en-US" sz="2000" b="0" strike="noStrike" spc="-1">
              <a:latin typeface="Arial"/>
            </a:endParaRPr>
          </a:p>
        </p:txBody>
      </p:sp>
      <p:sp>
        <p:nvSpPr>
          <p:cNvPr id="436" name="CustomShape 7"/>
          <p:cNvSpPr/>
          <p:nvPr/>
        </p:nvSpPr>
        <p:spPr>
          <a:xfrm>
            <a:off x="2213640" y="643680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Person?</a:t>
            </a:r>
            <a:endParaRPr lang="en-US" sz="2000" b="0" strike="noStrike" spc="-1">
              <a:latin typeface="Arial"/>
            </a:endParaRPr>
          </a:p>
        </p:txBody>
      </p:sp>
      <p:sp>
        <p:nvSpPr>
          <p:cNvPr id="437" name="CustomShape 8"/>
          <p:cNvSpPr/>
          <p:nvPr/>
        </p:nvSpPr>
        <p:spPr>
          <a:xfrm>
            <a:off x="3583080" y="391176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FFFFFF"/>
                </a:solidFill>
                <a:latin typeface="Arial"/>
                <a:ea typeface="DejaVu Sans"/>
              </a:rPr>
              <a:t>Person?</a:t>
            </a:r>
            <a:endParaRPr lang="en-US" sz="2000" b="0" strike="noStrike" spc="-1">
              <a:latin typeface="Arial"/>
            </a:endParaRPr>
          </a:p>
        </p:txBody>
      </p:sp>
      <p:sp>
        <p:nvSpPr>
          <p:cNvPr id="438" name="Line 9"/>
          <p:cNvSpPr/>
          <p:nvPr/>
        </p:nvSpPr>
        <p:spPr>
          <a:xfrm flipH="1">
            <a:off x="3934800" y="2468880"/>
            <a:ext cx="1734480" cy="4898880"/>
          </a:xfrm>
          <a:prstGeom prst="line">
            <a:avLst/>
          </a:prstGeom>
          <a:ln w="91440">
            <a:solidFill>
              <a:srgbClr val="008080"/>
            </a:solidFill>
            <a:round/>
          </a:ln>
        </p:spPr>
        <p:style>
          <a:lnRef idx="0">
            <a:scrgbClr r="0" g="0" b="0"/>
          </a:lnRef>
          <a:fillRef idx="0">
            <a:scrgbClr r="0" g="0" b="0"/>
          </a:fillRef>
          <a:effectRef idx="0">
            <a:scrgbClr r="0" g="0" b="0"/>
          </a:effectRef>
          <a:fontRef idx="minor"/>
        </p:style>
        <p:txBody>
          <a:bodyPr/>
          <a:lstStyle/>
          <a:p>
            <a:endParaRPr lang="en-US"/>
          </a:p>
        </p:txBody>
      </p:sp>
      <p:sp>
        <p:nvSpPr>
          <p:cNvPr id="439" name="Line 10"/>
          <p:cNvSpPr/>
          <p:nvPr/>
        </p:nvSpPr>
        <p:spPr>
          <a:xfrm flipH="1">
            <a:off x="6392520" y="2514600"/>
            <a:ext cx="1734480" cy="4898880"/>
          </a:xfrm>
          <a:prstGeom prst="line">
            <a:avLst/>
          </a:prstGeom>
          <a:ln w="91440">
            <a:solidFill>
              <a:srgbClr val="008080"/>
            </a:solidFill>
            <a:custDash>
              <a:ds d="100000" sp="100000"/>
            </a:custDash>
            <a:round/>
          </a:ln>
        </p:spPr>
        <p:style>
          <a:lnRef idx="0">
            <a:scrgbClr r="0" g="0" b="0"/>
          </a:lnRef>
          <a:fillRef idx="0">
            <a:scrgbClr r="0" g="0" b="0"/>
          </a:fillRef>
          <a:effectRef idx="0">
            <a:scrgbClr r="0" g="0" b="0"/>
          </a:effectRef>
          <a:fontRef idx="minor"/>
        </p:style>
        <p:txBody>
          <a:bodyPr/>
          <a:lstStyle/>
          <a:p>
            <a:endParaRPr lang="en-US"/>
          </a:p>
        </p:txBody>
      </p:sp>
      <p:sp>
        <p:nvSpPr>
          <p:cNvPr id="440" name="Line 11"/>
          <p:cNvSpPr/>
          <p:nvPr/>
        </p:nvSpPr>
        <p:spPr>
          <a:xfrm flipH="1">
            <a:off x="5060520" y="2514600"/>
            <a:ext cx="1734480" cy="4898880"/>
          </a:xfrm>
          <a:prstGeom prst="line">
            <a:avLst/>
          </a:prstGeom>
          <a:ln w="91440">
            <a:solidFill>
              <a:srgbClr val="008080"/>
            </a:solidFill>
            <a:custDash>
              <a:ds d="100000" sp="100000"/>
            </a:custDash>
            <a:round/>
          </a:ln>
        </p:spPr>
        <p:style>
          <a:lnRef idx="0">
            <a:scrgbClr r="0" g="0" b="0"/>
          </a:lnRef>
          <a:fillRef idx="0">
            <a:scrgbClr r="0" g="0" b="0"/>
          </a:fillRef>
          <a:effectRef idx="0">
            <a:scrgbClr r="0" g="0" b="0"/>
          </a:effectRef>
          <a:fontRef idx="minor"/>
        </p:style>
        <p:txBody>
          <a:bodyPr/>
          <a:lstStyle/>
          <a:p>
            <a:endParaRPr lang="en-US"/>
          </a:p>
        </p:txBody>
      </p:sp>
      <p:sp>
        <p:nvSpPr>
          <p:cNvPr id="441" name="Line 12"/>
          <p:cNvSpPr/>
          <p:nvPr/>
        </p:nvSpPr>
        <p:spPr>
          <a:xfrm flipH="1">
            <a:off x="2756520" y="2514600"/>
            <a:ext cx="1734480" cy="4898880"/>
          </a:xfrm>
          <a:prstGeom prst="line">
            <a:avLst/>
          </a:prstGeom>
          <a:ln w="91440">
            <a:solidFill>
              <a:srgbClr val="008080"/>
            </a:solidFill>
            <a:custDash>
              <a:ds d="100000" sp="100000"/>
            </a:custDash>
            <a:round/>
          </a:ln>
        </p:spPr>
        <p:style>
          <a:lnRef idx="0">
            <a:scrgbClr r="0" g="0" b="0"/>
          </a:lnRef>
          <a:fillRef idx="0">
            <a:scrgbClr r="0" g="0" b="0"/>
          </a:fillRef>
          <a:effectRef idx="0">
            <a:scrgbClr r="0" g="0" b="0"/>
          </a:effectRef>
          <a:fontRef idx="minor"/>
        </p:style>
        <p:txBody>
          <a:bodyPr/>
          <a:lstStyle/>
          <a:p>
            <a:endParaRPr lang="en-US"/>
          </a:p>
        </p:txBody>
      </p:sp>
      <p:sp>
        <p:nvSpPr>
          <p:cNvPr id="442" name="Line 13"/>
          <p:cNvSpPr/>
          <p:nvPr/>
        </p:nvSpPr>
        <p:spPr>
          <a:xfrm flipH="1">
            <a:off x="1568520" y="2514600"/>
            <a:ext cx="1734480" cy="4898880"/>
          </a:xfrm>
          <a:prstGeom prst="line">
            <a:avLst/>
          </a:prstGeom>
          <a:ln w="91440">
            <a:solidFill>
              <a:srgbClr val="008080"/>
            </a:solidFill>
            <a:custDash>
              <a:ds d="100000" sp="100000"/>
            </a:custDash>
            <a:round/>
          </a:ln>
        </p:spPr>
        <p:style>
          <a:lnRef idx="0">
            <a:scrgbClr r="0" g="0" b="0"/>
          </a:lnRef>
          <a:fillRef idx="0">
            <a:scrgbClr r="0" g="0" b="0"/>
          </a:fillRef>
          <a:effectRef idx="0">
            <a:scrgbClr r="0" g="0" b="0"/>
          </a:effectRef>
          <a:fontRef idx="minor"/>
        </p:style>
        <p:txBody>
          <a:bodyPr/>
          <a:lstStyle/>
          <a:p>
            <a:endParaRPr lang="en-US"/>
          </a:p>
        </p:txBody>
      </p:sp>
      <p:sp>
        <p:nvSpPr>
          <p:cNvPr id="21" name="TextShape 1">
            <a:extLst>
              <a:ext uri="{FF2B5EF4-FFF2-40B4-BE49-F238E27FC236}">
                <a16:creationId xmlns:a16="http://schemas.microsoft.com/office/drawing/2014/main" id="{0A155217-538E-F64D-8980-FF7CD7F1120F}"/>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type="subTitle"/>
              </p:nvPr>
            </p:nvSpPr>
            <p:spPr>
              <a:xfrm>
                <a:off x="503999" y="1260764"/>
                <a:ext cx="9071640" cy="6123710"/>
              </a:xfrm>
            </p:spPr>
            <p:txBody>
              <a:bodyPr>
                <a:noAutofit/>
              </a:bodyPr>
              <a:lstStyle/>
              <a:p>
                <a:pPr marL="342900" indent="-342900">
                  <a:buFont typeface="Arial" panose="020B0604020202020204" pitchFamily="34" charset="0"/>
                  <a:buChar char="•"/>
                </a:pPr>
                <a:r>
                  <a:rPr lang="en-US" sz="2400" b="1" dirty="0"/>
                  <a:t>Set up </a:t>
                </a:r>
                <a:r>
                  <a:rPr lang="en-US" sz="2400" dirty="0"/>
                  <a:t>a supervised learning problem </a:t>
                </a:r>
              </a:p>
              <a:p>
                <a:endParaRPr lang="en-US" sz="800" b="1" dirty="0"/>
              </a:p>
              <a:p>
                <a:pPr marL="342900" indent="-342900">
                  <a:buFont typeface="Arial" panose="020B0604020202020204" pitchFamily="34" charset="0"/>
                  <a:buChar char="•"/>
                </a:pPr>
                <a:r>
                  <a:rPr lang="en-US" sz="2400" b="1" dirty="0"/>
                  <a:t>Data Collection</a:t>
                </a:r>
              </a:p>
              <a:p>
                <a:pPr lvl="1"/>
                <a:r>
                  <a:rPr lang="en-US" sz="2400" dirty="0"/>
                  <a:t>Start with training data for which we know the correct outcome (provided by a teacher or oracle)</a:t>
                </a:r>
              </a:p>
              <a:p>
                <a:pPr lvl="1"/>
                <a:endParaRPr lang="en-US" sz="800" b="1" dirty="0"/>
              </a:p>
              <a:p>
                <a:pPr marL="342900" indent="-342900">
                  <a:buFont typeface="Arial" panose="020B0604020202020204" pitchFamily="34" charset="0"/>
                  <a:buChar char="•"/>
                </a:pPr>
                <a:r>
                  <a:rPr lang="en-US" sz="2400" b="1" dirty="0"/>
                  <a:t>Representation</a:t>
                </a:r>
              </a:p>
              <a:p>
                <a:pPr lvl="1"/>
                <a:r>
                  <a:rPr lang="en-US" sz="2400" dirty="0"/>
                  <a:t>Choose how to represent the data</a:t>
                </a:r>
              </a:p>
              <a:p>
                <a:pPr lvl="1"/>
                <a:endParaRPr lang="en-US" sz="800" b="1" dirty="0"/>
              </a:p>
              <a:p>
                <a:pPr marL="342900" indent="-342900">
                  <a:buFont typeface="Arial" panose="020B0604020202020204" pitchFamily="34" charset="0"/>
                  <a:buChar char="•"/>
                </a:pPr>
                <a:r>
                  <a:rPr lang="en-US" sz="2400" b="1" dirty="0"/>
                  <a:t>Modeling</a:t>
                </a:r>
                <a:r>
                  <a:rPr lang="en-US" sz="2400" dirty="0"/>
                  <a:t> </a:t>
                </a:r>
              </a:p>
              <a:p>
                <a:pPr lvl="1"/>
                <a:r>
                  <a:rPr lang="en-US" sz="2400" dirty="0"/>
                  <a:t>Choose a hypothesis class: </a:t>
                </a:r>
                <a14:m>
                  <m:oMath xmlns:m="http://schemas.openxmlformats.org/officeDocument/2006/math">
                    <m:r>
                      <a:rPr lang="ro-RO" sz="2400" b="0" i="1" smtClean="0">
                        <a:latin typeface="Cambria Math" panose="02040503050406030204" pitchFamily="18" charset="0"/>
                      </a:rPr>
                      <m:t>𝐻</m:t>
                    </m:r>
                    <m:r>
                      <a:rPr lang="ro-RO" sz="2400" b="0" i="1" smtClean="0">
                        <a:latin typeface="Cambria Math" panose="02040503050406030204" pitchFamily="18" charset="0"/>
                      </a:rPr>
                      <m:t>={</m:t>
                    </m:r>
                    <m:r>
                      <a:rPr lang="ro-RO" sz="2400" b="0" i="1" smtClean="0">
                        <a:latin typeface="Cambria Math" panose="02040503050406030204" pitchFamily="18" charset="0"/>
                      </a:rPr>
                      <m:t>𝑔</m:t>
                    </m:r>
                    <m:r>
                      <a:rPr lang="ro-RO" sz="2400" b="0" i="1" smtClean="0">
                        <a:latin typeface="Cambria Math" panose="02040503050406030204" pitchFamily="18" charset="0"/>
                      </a:rPr>
                      <m:t>:</m:t>
                    </m:r>
                    <m:r>
                      <a:rPr lang="ro-RO" sz="2400" b="0" i="1" smtClean="0">
                        <a:latin typeface="Cambria Math" panose="02040503050406030204" pitchFamily="18" charset="0"/>
                      </a:rPr>
                      <m:t>𝑋</m:t>
                    </m:r>
                    <m:r>
                      <a:rPr lang="ro-RO" sz="2400" b="0" i="1" smtClean="0">
                        <a:latin typeface="Cambria Math" panose="02040503050406030204" pitchFamily="18" charset="0"/>
                        <a:ea typeface="Cambria Math" panose="02040503050406030204" pitchFamily="18" charset="0"/>
                      </a:rPr>
                      <m:t>→</m:t>
                    </m:r>
                    <m:r>
                      <a:rPr lang="ro-RO" sz="2400" b="0" i="1" smtClean="0">
                        <a:latin typeface="Cambria Math" panose="02040503050406030204" pitchFamily="18" charset="0"/>
                      </a:rPr>
                      <m:t>𝑌</m:t>
                    </m:r>
                    <m:r>
                      <a:rPr lang="ro-RO" sz="2400" b="0" i="1" smtClean="0">
                        <a:latin typeface="Cambria Math" panose="02040503050406030204" pitchFamily="18" charset="0"/>
                      </a:rPr>
                      <m:t>}</m:t>
                    </m:r>
                  </m:oMath>
                </a14:m>
                <a:endParaRPr lang="en-US" sz="2400" b="1" dirty="0"/>
              </a:p>
              <a:p>
                <a:pPr lvl="1"/>
                <a:endParaRPr lang="en-US" sz="800" b="1" dirty="0"/>
              </a:p>
              <a:p>
                <a:pPr marL="342900" indent="-342900">
                  <a:buFont typeface="Arial" panose="020B0604020202020204" pitchFamily="34" charset="0"/>
                  <a:buChar char="•"/>
                </a:pPr>
                <a:r>
                  <a:rPr lang="en-US" sz="2400" b="1" dirty="0"/>
                  <a:t>Learning / Estimation</a:t>
                </a:r>
                <a:endParaRPr lang="en-US" sz="2400" dirty="0"/>
              </a:p>
              <a:p>
                <a:pPr lvl="1"/>
                <a:r>
                  <a:rPr lang="en-US" sz="2400" dirty="0"/>
                  <a:t>Find best hypothesis you can in the chosen class</a:t>
                </a:r>
              </a:p>
              <a:p>
                <a:pPr lvl="1"/>
                <a:endParaRPr lang="en-US" sz="800" dirty="0"/>
              </a:p>
              <a:p>
                <a:pPr marL="342900" indent="-342900">
                  <a:buFont typeface="Arial" panose="020B0604020202020204" pitchFamily="34" charset="0"/>
                  <a:buChar char="•"/>
                </a:pPr>
                <a:r>
                  <a:rPr lang="en-US" sz="2400" b="1" dirty="0"/>
                  <a:t>Model Selection</a:t>
                </a:r>
              </a:p>
              <a:p>
                <a:pPr lvl="1"/>
                <a:r>
                  <a:rPr lang="en-US" sz="2400" dirty="0"/>
                  <a:t>Try different models and pick the best one</a:t>
                </a:r>
              </a:p>
              <a:p>
                <a:pPr lvl="1"/>
                <a:endParaRPr lang="en-US" sz="800" dirty="0"/>
              </a:p>
              <a:p>
                <a:pPr marL="342900" indent="-342900">
                  <a:buFont typeface="Arial" panose="020B0604020202020204" pitchFamily="34" charset="0"/>
                  <a:buChar char="•"/>
                </a:pPr>
                <a:r>
                  <a:rPr lang="en-US" sz="2400" dirty="0"/>
                  <a:t>If results are good, then stop</a:t>
                </a:r>
              </a:p>
              <a:p>
                <a:pPr lvl="1"/>
                <a:r>
                  <a:rPr lang="en-US" sz="2400" dirty="0">
                    <a:solidFill>
                      <a:srgbClr val="FF0000"/>
                    </a:solidFill>
                  </a:rPr>
                  <a:t>Else refine one or more of the above</a:t>
                </a:r>
              </a:p>
            </p:txBody>
          </p:sp>
        </mc:Choice>
        <mc:Fallback xmlns="">
          <p:sp>
            <p:nvSpPr>
              <p:cNvPr id="3" name="Content Placeholder 2"/>
              <p:cNvSpPr>
                <a:spLocks noGrp="1" noRot="1" noChangeAspect="1" noMove="1" noResize="1" noEditPoints="1" noAdjustHandles="1" noChangeArrowheads="1" noChangeShapeType="1" noTextEdit="1"/>
              </p:cNvSpPr>
              <p:nvPr>
                <p:ph type="subTitle"/>
              </p:nvPr>
            </p:nvSpPr>
            <p:spPr>
              <a:xfrm>
                <a:off x="503999" y="1260764"/>
                <a:ext cx="9071640" cy="6123710"/>
              </a:xfrm>
              <a:blipFill>
                <a:blip r:embed="rId2"/>
                <a:stretch>
                  <a:fillRect l="-2098"/>
                </a:stretch>
              </a:blipFill>
            </p:spPr>
            <p:txBody>
              <a:bodyPr/>
              <a:lstStyle/>
              <a:p>
                <a:r>
                  <a:rPr lang="ro-RO">
                    <a:noFill/>
                  </a:rPr>
                  <a:t> </a:t>
                </a:r>
              </a:p>
            </p:txBody>
          </p:sp>
        </mc:Fallback>
      </mc:AlternateContent>
      <p:sp>
        <p:nvSpPr>
          <p:cNvPr id="2" name="Title 1"/>
          <p:cNvSpPr>
            <a:spLocks noGrp="1"/>
          </p:cNvSpPr>
          <p:nvPr>
            <p:ph type="title"/>
          </p:nvPr>
        </p:nvSpPr>
        <p:spPr>
          <a:xfrm>
            <a:off x="503999" y="301320"/>
            <a:ext cx="9388145" cy="959444"/>
          </a:xfrm>
        </p:spPr>
        <p:txBody>
          <a:bodyPr/>
          <a:lstStyle/>
          <a:p>
            <a:pPr algn="ctr"/>
            <a:r>
              <a:rPr lang="en-US" sz="3600" dirty="0"/>
              <a:t>Basic Steps of Supervised Learning</a:t>
            </a:r>
          </a:p>
        </p:txBody>
      </p:sp>
    </p:spTree>
    <p:extLst>
      <p:ext uri="{BB962C8B-B14F-4D97-AF65-F5344CB8AC3E}">
        <p14:creationId xmlns:p14="http://schemas.microsoft.com/office/powerpoint/2010/main" val="778711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CustomShape 2"/>
          <p:cNvSpPr/>
          <p:nvPr/>
        </p:nvSpPr>
        <p:spPr>
          <a:xfrm>
            <a:off x="360000" y="1913040"/>
            <a:ext cx="675252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Precision-Recall curve</a:t>
            </a:r>
            <a:endParaRPr lang="en-US" sz="3200" b="0" strike="noStrike" spc="-1" dirty="0">
              <a:latin typeface="Arial"/>
            </a:endParaRPr>
          </a:p>
        </p:txBody>
      </p:sp>
      <p:sp>
        <p:nvSpPr>
          <p:cNvPr id="445" name="Line 3"/>
          <p:cNvSpPr/>
          <p:nvPr/>
        </p:nvSpPr>
        <p:spPr>
          <a:xfrm>
            <a:off x="3340800" y="2815200"/>
            <a:ext cx="0" cy="402336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446" name="Line 4"/>
          <p:cNvSpPr/>
          <p:nvPr/>
        </p:nvSpPr>
        <p:spPr>
          <a:xfrm>
            <a:off x="2700720" y="6309360"/>
            <a:ext cx="4480560" cy="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447" name="CustomShape 5"/>
          <p:cNvSpPr/>
          <p:nvPr/>
        </p:nvSpPr>
        <p:spPr>
          <a:xfrm>
            <a:off x="3673440" y="640260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Precision</a:t>
            </a:r>
            <a:endParaRPr lang="en-US" sz="2200" b="0" strike="noStrike" spc="-1">
              <a:latin typeface="Arial"/>
            </a:endParaRPr>
          </a:p>
        </p:txBody>
      </p:sp>
      <p:sp>
        <p:nvSpPr>
          <p:cNvPr id="448" name="CustomShape 6"/>
          <p:cNvSpPr/>
          <p:nvPr/>
        </p:nvSpPr>
        <p:spPr>
          <a:xfrm rot="16167000">
            <a:off x="1537200" y="442692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Recall</a:t>
            </a:r>
            <a:endParaRPr lang="en-US" sz="2200" b="0" strike="noStrike" spc="-1">
              <a:latin typeface="Arial"/>
            </a:endParaRPr>
          </a:p>
        </p:txBody>
      </p:sp>
      <p:sp>
        <p:nvSpPr>
          <p:cNvPr id="449" name="CustomShape 7"/>
          <p:cNvSpPr/>
          <p:nvPr/>
        </p:nvSpPr>
        <p:spPr>
          <a:xfrm>
            <a:off x="6541200" y="640296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450" name="CustomShape 8"/>
          <p:cNvSpPr/>
          <p:nvPr/>
        </p:nvSpPr>
        <p:spPr>
          <a:xfrm>
            <a:off x="2808720" y="640080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0</a:t>
            </a:r>
            <a:endParaRPr lang="en-US" sz="2200" b="0" strike="noStrike" spc="-1">
              <a:latin typeface="Arial"/>
            </a:endParaRPr>
          </a:p>
        </p:txBody>
      </p:sp>
      <p:sp>
        <p:nvSpPr>
          <p:cNvPr id="451" name="CustomShape 9"/>
          <p:cNvSpPr/>
          <p:nvPr/>
        </p:nvSpPr>
        <p:spPr>
          <a:xfrm>
            <a:off x="2821320" y="294264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452" name="CustomShape 10"/>
          <p:cNvSpPr/>
          <p:nvPr/>
        </p:nvSpPr>
        <p:spPr>
          <a:xfrm>
            <a:off x="3379320" y="3097080"/>
            <a:ext cx="3436200" cy="3176280"/>
          </a:xfrm>
          <a:custGeom>
            <a:avLst/>
            <a:gdLst/>
            <a:ahLst/>
            <a:cxnLst/>
            <a:rect l="l" t="t" r="r" b="b"/>
            <a:pathLst>
              <a:path w="9546" h="8824">
                <a:moveTo>
                  <a:pt x="0" y="37"/>
                </a:moveTo>
                <a:cubicBezTo>
                  <a:pt x="1127" y="0"/>
                  <a:pt x="2225" y="215"/>
                  <a:pt x="3219" y="915"/>
                </a:cubicBezTo>
                <a:cubicBezTo>
                  <a:pt x="4286" y="1668"/>
                  <a:pt x="5196" y="2693"/>
                  <a:pt x="6476" y="3111"/>
                </a:cubicBezTo>
                <a:cubicBezTo>
                  <a:pt x="7060" y="3302"/>
                  <a:pt x="7602" y="3757"/>
                  <a:pt x="7749" y="4356"/>
                </a:cubicBezTo>
                <a:cubicBezTo>
                  <a:pt x="7901" y="4977"/>
                  <a:pt x="8161" y="5570"/>
                  <a:pt x="8497" y="6114"/>
                </a:cubicBezTo>
                <a:cubicBezTo>
                  <a:pt x="8761" y="6542"/>
                  <a:pt x="8947" y="7006"/>
                  <a:pt x="9133" y="7468"/>
                </a:cubicBezTo>
                <a:cubicBezTo>
                  <a:pt x="9295" y="7869"/>
                  <a:pt x="9472" y="8275"/>
                  <a:pt x="9508" y="8712"/>
                </a:cubicBezTo>
                <a:lnTo>
                  <a:pt x="9545" y="8823"/>
                </a:lnTo>
              </a:path>
            </a:pathLst>
          </a:custGeom>
          <a:no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12" name="TextShape 1">
            <a:extLst>
              <a:ext uri="{FF2B5EF4-FFF2-40B4-BE49-F238E27FC236}">
                <a16:creationId xmlns:a16="http://schemas.microsoft.com/office/drawing/2014/main" id="{4B63AED5-E9F5-9F4F-B710-DB21D8A492CA}"/>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2"/>
          <p:cNvSpPr/>
          <p:nvPr/>
        </p:nvSpPr>
        <p:spPr>
          <a:xfrm>
            <a:off x="360000" y="1913040"/>
            <a:ext cx="675252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a:solidFill>
                  <a:srgbClr val="000000"/>
                </a:solidFill>
                <a:latin typeface="Arial"/>
                <a:ea typeface="DejaVu Sans"/>
              </a:rPr>
              <a:t>Average Precision</a:t>
            </a:r>
            <a:endParaRPr lang="en-US" sz="3200" b="0" strike="noStrike" spc="-1">
              <a:latin typeface="Arial"/>
            </a:endParaRPr>
          </a:p>
        </p:txBody>
      </p:sp>
      <p:sp>
        <p:nvSpPr>
          <p:cNvPr id="455" name="Line 3"/>
          <p:cNvSpPr/>
          <p:nvPr/>
        </p:nvSpPr>
        <p:spPr>
          <a:xfrm>
            <a:off x="3340800" y="2815200"/>
            <a:ext cx="0" cy="402336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456" name="Line 4"/>
          <p:cNvSpPr/>
          <p:nvPr/>
        </p:nvSpPr>
        <p:spPr>
          <a:xfrm>
            <a:off x="2700720" y="6309360"/>
            <a:ext cx="4480560" cy="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457" name="CustomShape 5"/>
          <p:cNvSpPr/>
          <p:nvPr/>
        </p:nvSpPr>
        <p:spPr>
          <a:xfrm>
            <a:off x="3673440" y="640260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Precision</a:t>
            </a:r>
            <a:endParaRPr lang="en-US" sz="2200" b="0" strike="noStrike" spc="-1">
              <a:latin typeface="Arial"/>
            </a:endParaRPr>
          </a:p>
        </p:txBody>
      </p:sp>
      <p:sp>
        <p:nvSpPr>
          <p:cNvPr id="458" name="CustomShape 6"/>
          <p:cNvSpPr/>
          <p:nvPr/>
        </p:nvSpPr>
        <p:spPr>
          <a:xfrm rot="16167000">
            <a:off x="1537200" y="442692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Recall</a:t>
            </a:r>
            <a:endParaRPr lang="en-US" sz="2200" b="0" strike="noStrike" spc="-1">
              <a:latin typeface="Arial"/>
            </a:endParaRPr>
          </a:p>
        </p:txBody>
      </p:sp>
      <p:sp>
        <p:nvSpPr>
          <p:cNvPr id="459" name="CustomShape 7"/>
          <p:cNvSpPr/>
          <p:nvPr/>
        </p:nvSpPr>
        <p:spPr>
          <a:xfrm>
            <a:off x="6541200" y="640296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460" name="CustomShape 8"/>
          <p:cNvSpPr/>
          <p:nvPr/>
        </p:nvSpPr>
        <p:spPr>
          <a:xfrm>
            <a:off x="2808720" y="640080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0</a:t>
            </a:r>
            <a:endParaRPr lang="en-US" sz="2200" b="0" strike="noStrike" spc="-1">
              <a:latin typeface="Arial"/>
            </a:endParaRPr>
          </a:p>
        </p:txBody>
      </p:sp>
      <p:sp>
        <p:nvSpPr>
          <p:cNvPr id="461" name="CustomShape 9"/>
          <p:cNvSpPr/>
          <p:nvPr/>
        </p:nvSpPr>
        <p:spPr>
          <a:xfrm>
            <a:off x="2821320" y="294264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462" name="CustomShape 10"/>
          <p:cNvSpPr/>
          <p:nvPr/>
        </p:nvSpPr>
        <p:spPr>
          <a:xfrm>
            <a:off x="3379320" y="3097080"/>
            <a:ext cx="3436200" cy="3176280"/>
          </a:xfrm>
          <a:custGeom>
            <a:avLst/>
            <a:gdLst/>
            <a:ahLst/>
            <a:cxnLst/>
            <a:rect l="l" t="t" r="r" b="b"/>
            <a:pathLst>
              <a:path w="9546" h="8824">
                <a:moveTo>
                  <a:pt x="0" y="37"/>
                </a:moveTo>
                <a:cubicBezTo>
                  <a:pt x="1127" y="0"/>
                  <a:pt x="2225" y="215"/>
                  <a:pt x="3219" y="915"/>
                </a:cubicBezTo>
                <a:cubicBezTo>
                  <a:pt x="4286" y="1668"/>
                  <a:pt x="5196" y="2693"/>
                  <a:pt x="6476" y="3111"/>
                </a:cubicBezTo>
                <a:cubicBezTo>
                  <a:pt x="7060" y="3302"/>
                  <a:pt x="7602" y="3757"/>
                  <a:pt x="7749" y="4356"/>
                </a:cubicBezTo>
                <a:cubicBezTo>
                  <a:pt x="7901" y="4977"/>
                  <a:pt x="8161" y="5570"/>
                  <a:pt x="8497" y="6114"/>
                </a:cubicBezTo>
                <a:cubicBezTo>
                  <a:pt x="8761" y="6542"/>
                  <a:pt x="8947" y="7006"/>
                  <a:pt x="9133" y="7468"/>
                </a:cubicBezTo>
                <a:cubicBezTo>
                  <a:pt x="9295" y="7869"/>
                  <a:pt x="9472" y="8275"/>
                  <a:pt x="9508" y="8712"/>
                </a:cubicBezTo>
                <a:lnTo>
                  <a:pt x="9545" y="8823"/>
                </a:lnTo>
              </a:path>
            </a:pathLst>
          </a:custGeom>
          <a:no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463" name="Line 11"/>
          <p:cNvSpPr/>
          <p:nvPr/>
        </p:nvSpPr>
        <p:spPr>
          <a:xfrm flipH="1">
            <a:off x="3433320" y="3265920"/>
            <a:ext cx="316800" cy="3916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4" name="Line 12"/>
          <p:cNvSpPr/>
          <p:nvPr/>
        </p:nvSpPr>
        <p:spPr>
          <a:xfrm flipH="1">
            <a:off x="3448800" y="3345480"/>
            <a:ext cx="532080" cy="6616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5" name="Line 13"/>
          <p:cNvSpPr/>
          <p:nvPr/>
        </p:nvSpPr>
        <p:spPr>
          <a:xfrm flipH="1">
            <a:off x="3448800" y="3414600"/>
            <a:ext cx="748800" cy="9417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6" name="Line 14"/>
          <p:cNvSpPr/>
          <p:nvPr/>
        </p:nvSpPr>
        <p:spPr>
          <a:xfrm flipH="1">
            <a:off x="3448800" y="3519000"/>
            <a:ext cx="956880" cy="120744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7" name="Line 15"/>
          <p:cNvSpPr/>
          <p:nvPr/>
        </p:nvSpPr>
        <p:spPr>
          <a:xfrm flipH="1">
            <a:off x="3462480" y="3657600"/>
            <a:ext cx="1150920" cy="14014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8" name="Line 16"/>
          <p:cNvSpPr/>
          <p:nvPr/>
        </p:nvSpPr>
        <p:spPr>
          <a:xfrm flipH="1">
            <a:off x="3504240" y="3806280"/>
            <a:ext cx="1303200" cy="16023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69" name="Line 17"/>
          <p:cNvSpPr/>
          <p:nvPr/>
        </p:nvSpPr>
        <p:spPr>
          <a:xfrm flipH="1">
            <a:off x="3462480" y="3975120"/>
            <a:ext cx="1511280" cy="180432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0" name="Line 18"/>
          <p:cNvSpPr/>
          <p:nvPr/>
        </p:nvSpPr>
        <p:spPr>
          <a:xfrm flipH="1">
            <a:off x="3490200" y="4111200"/>
            <a:ext cx="1677240" cy="20008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1" name="Line 19"/>
          <p:cNvSpPr/>
          <p:nvPr/>
        </p:nvSpPr>
        <p:spPr>
          <a:xfrm flipH="1">
            <a:off x="3711960" y="4255560"/>
            <a:ext cx="1663560" cy="19533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2" name="Line 20"/>
          <p:cNvSpPr/>
          <p:nvPr/>
        </p:nvSpPr>
        <p:spPr>
          <a:xfrm flipH="1">
            <a:off x="4072320" y="4363200"/>
            <a:ext cx="1510920" cy="18039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3" name="Line 21"/>
          <p:cNvSpPr/>
          <p:nvPr/>
        </p:nvSpPr>
        <p:spPr>
          <a:xfrm flipH="1">
            <a:off x="4349160" y="4418280"/>
            <a:ext cx="1511280" cy="180432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4" name="Line 22"/>
          <p:cNvSpPr/>
          <p:nvPr/>
        </p:nvSpPr>
        <p:spPr>
          <a:xfrm flipH="1">
            <a:off x="4667760" y="4609800"/>
            <a:ext cx="1358640" cy="16023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5" name="Line 23"/>
          <p:cNvSpPr/>
          <p:nvPr/>
        </p:nvSpPr>
        <p:spPr>
          <a:xfrm flipH="1">
            <a:off x="5001480" y="4916880"/>
            <a:ext cx="1080360" cy="123084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6" name="Line 24"/>
          <p:cNvSpPr/>
          <p:nvPr/>
        </p:nvSpPr>
        <p:spPr>
          <a:xfrm flipH="1">
            <a:off x="5278320" y="5214960"/>
            <a:ext cx="858960" cy="96624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7" name="Line 25"/>
          <p:cNvSpPr/>
          <p:nvPr/>
        </p:nvSpPr>
        <p:spPr>
          <a:xfrm flipH="1">
            <a:off x="5652360" y="5422320"/>
            <a:ext cx="627480" cy="70344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8" name="Line 26"/>
          <p:cNvSpPr/>
          <p:nvPr/>
        </p:nvSpPr>
        <p:spPr>
          <a:xfrm flipH="1">
            <a:off x="5898960" y="5596920"/>
            <a:ext cx="515160" cy="5842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79" name="Line 27"/>
          <p:cNvSpPr/>
          <p:nvPr/>
        </p:nvSpPr>
        <p:spPr>
          <a:xfrm flipH="1">
            <a:off x="6192720" y="5803920"/>
            <a:ext cx="348120" cy="3574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80" name="CustomShape 28"/>
          <p:cNvSpPr/>
          <p:nvPr/>
        </p:nvSpPr>
        <p:spPr>
          <a:xfrm>
            <a:off x="3961440" y="4613040"/>
            <a:ext cx="1496880" cy="57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3200" b="1" strike="noStrike" spc="-1">
                <a:solidFill>
                  <a:srgbClr val="000000"/>
                </a:solidFill>
                <a:latin typeface="Arial"/>
                <a:ea typeface="DejaVu Sans"/>
              </a:rPr>
              <a:t>AP</a:t>
            </a:r>
            <a:endParaRPr lang="en-US" sz="3200" b="0" strike="noStrike" spc="-1">
              <a:latin typeface="Arial"/>
            </a:endParaRPr>
          </a:p>
        </p:txBody>
      </p:sp>
      <p:sp>
        <p:nvSpPr>
          <p:cNvPr id="30" name="TextShape 1">
            <a:extLst>
              <a:ext uri="{FF2B5EF4-FFF2-40B4-BE49-F238E27FC236}">
                <a16:creationId xmlns:a16="http://schemas.microsoft.com/office/drawing/2014/main" id="{1D4682C5-E6BE-0A4D-8ABA-662E5CFB0E3E}"/>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 name="Picture 325"/>
          <p:cNvPicPr/>
          <p:nvPr/>
        </p:nvPicPr>
        <p:blipFill>
          <a:blip r:embed="rId2"/>
          <a:stretch/>
        </p:blipFill>
        <p:spPr>
          <a:xfrm>
            <a:off x="6702480" y="3247560"/>
            <a:ext cx="1778760" cy="1185840"/>
          </a:xfrm>
          <a:prstGeom prst="rect">
            <a:avLst/>
          </a:prstGeom>
          <a:ln w="0">
            <a:noFill/>
          </a:ln>
        </p:spPr>
      </p:pic>
      <p:sp>
        <p:nvSpPr>
          <p:cNvPr id="483" name="CustomShape 2"/>
          <p:cNvSpPr/>
          <p:nvPr/>
        </p:nvSpPr>
        <p:spPr>
          <a:xfrm>
            <a:off x="144000" y="1913040"/>
            <a:ext cx="954828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We compute the TPR and FPR</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TPR = TP / (TP + FP)</a:t>
            </a:r>
            <a:endParaRPr lang="en-US" sz="2800" b="0" strike="noStrike" spc="-1" dirty="0">
              <a:latin typeface="Arial"/>
            </a:endParaRPr>
          </a:p>
          <a:p>
            <a:pPr marL="108000">
              <a:lnSpc>
                <a:spcPct val="100000"/>
              </a:lnSpc>
              <a:spcAft>
                <a:spcPts val="1414"/>
              </a:spcAft>
            </a:pPr>
            <a:r>
              <a:rPr lang="en-US" sz="2800" b="0" strike="noStrike" spc="-1" dirty="0">
                <a:solidFill>
                  <a:srgbClr val="000000"/>
                </a:solidFill>
                <a:latin typeface="Arial"/>
                <a:ea typeface="DejaVu Sans"/>
              </a:rPr>
              <a:t>        = 66.67%</a:t>
            </a: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FPR = FP / (FP + TN)</a:t>
            </a:r>
            <a:endParaRPr lang="en-US" sz="2800" b="0" strike="noStrike" spc="-1" dirty="0">
              <a:latin typeface="Arial"/>
            </a:endParaRPr>
          </a:p>
          <a:p>
            <a:pPr marL="108000">
              <a:lnSpc>
                <a:spcPct val="100000"/>
              </a:lnSpc>
              <a:spcAft>
                <a:spcPts val="1414"/>
              </a:spcAft>
            </a:pPr>
            <a:r>
              <a:rPr lang="en-US" sz="2800" b="0" strike="noStrike" spc="-1" dirty="0">
                <a:solidFill>
                  <a:srgbClr val="000000"/>
                </a:solidFill>
                <a:latin typeface="Arial"/>
                <a:ea typeface="DejaVu Sans"/>
              </a:rPr>
              <a:t>        = 33.33% </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p:txBody>
      </p:sp>
      <p:pic>
        <p:nvPicPr>
          <p:cNvPr id="484" name="Picture 328"/>
          <p:cNvPicPr/>
          <p:nvPr/>
        </p:nvPicPr>
        <p:blipFill>
          <a:blip r:embed="rId3"/>
          <a:stretch/>
        </p:blipFill>
        <p:spPr>
          <a:xfrm>
            <a:off x="5176080" y="3052440"/>
            <a:ext cx="1402200" cy="1398240"/>
          </a:xfrm>
          <a:prstGeom prst="rect">
            <a:avLst/>
          </a:prstGeom>
          <a:ln w="0">
            <a:noFill/>
          </a:ln>
        </p:spPr>
      </p:pic>
      <p:pic>
        <p:nvPicPr>
          <p:cNvPr id="485" name="Picture 329"/>
          <p:cNvPicPr/>
          <p:nvPr/>
        </p:nvPicPr>
        <p:blipFill>
          <a:blip r:embed="rId4"/>
          <a:stretch/>
        </p:blipFill>
        <p:spPr>
          <a:xfrm>
            <a:off x="3527640" y="3365280"/>
            <a:ext cx="1520640" cy="1153080"/>
          </a:xfrm>
          <a:prstGeom prst="rect">
            <a:avLst/>
          </a:prstGeom>
          <a:ln w="0">
            <a:noFill/>
          </a:ln>
        </p:spPr>
      </p:pic>
      <p:pic>
        <p:nvPicPr>
          <p:cNvPr id="486" name="Picture 330"/>
          <p:cNvPicPr/>
          <p:nvPr/>
        </p:nvPicPr>
        <p:blipFill>
          <a:blip r:embed="rId5"/>
          <a:stretch/>
        </p:blipFill>
        <p:spPr>
          <a:xfrm>
            <a:off x="382320" y="3314880"/>
            <a:ext cx="1703880" cy="1135800"/>
          </a:xfrm>
          <a:prstGeom prst="rect">
            <a:avLst/>
          </a:prstGeom>
          <a:ln w="0">
            <a:noFill/>
          </a:ln>
        </p:spPr>
      </p:pic>
      <p:pic>
        <p:nvPicPr>
          <p:cNvPr id="487" name="Picture 331"/>
          <p:cNvPicPr/>
          <p:nvPr/>
        </p:nvPicPr>
        <p:blipFill>
          <a:blip r:embed="rId6"/>
          <a:stretch/>
        </p:blipFill>
        <p:spPr>
          <a:xfrm>
            <a:off x="2199960" y="2835360"/>
            <a:ext cx="1221840" cy="1615320"/>
          </a:xfrm>
          <a:prstGeom prst="rect">
            <a:avLst/>
          </a:prstGeom>
          <a:ln w="0">
            <a:noFill/>
          </a:ln>
        </p:spPr>
      </p:pic>
      <p:pic>
        <p:nvPicPr>
          <p:cNvPr id="488" name="Picture 332"/>
          <p:cNvPicPr/>
          <p:nvPr/>
        </p:nvPicPr>
        <p:blipFill>
          <a:blip r:embed="rId7"/>
          <a:stretch/>
        </p:blipFill>
        <p:spPr>
          <a:xfrm>
            <a:off x="8628480" y="2878200"/>
            <a:ext cx="1051200" cy="1572480"/>
          </a:xfrm>
          <a:prstGeom prst="rect">
            <a:avLst/>
          </a:prstGeom>
          <a:ln w="0">
            <a:noFill/>
          </a:ln>
        </p:spPr>
      </p:pic>
      <p:sp>
        <p:nvSpPr>
          <p:cNvPr id="489" name="CustomShape 3"/>
          <p:cNvSpPr/>
          <p:nvPr/>
        </p:nvSpPr>
        <p:spPr>
          <a:xfrm>
            <a:off x="2253240" y="424800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Person?</a:t>
            </a:r>
            <a:endParaRPr lang="en-US" sz="2000" b="0" strike="noStrike" spc="-1">
              <a:latin typeface="Arial"/>
            </a:endParaRPr>
          </a:p>
        </p:txBody>
      </p:sp>
      <p:sp>
        <p:nvSpPr>
          <p:cNvPr id="490" name="CustomShape 4"/>
          <p:cNvSpPr/>
          <p:nvPr/>
        </p:nvSpPr>
        <p:spPr>
          <a:xfrm>
            <a:off x="7173720" y="4228560"/>
            <a:ext cx="764640" cy="420840"/>
          </a:xfrm>
          <a:custGeom>
            <a:avLst/>
            <a:gdLst/>
            <a:ahLst/>
            <a:cxnLst/>
            <a:rect l="l" t="t" r="r" b="b"/>
            <a:pathLst>
              <a:path w="2127" h="1172">
                <a:moveTo>
                  <a:pt x="195" y="0"/>
                </a:moveTo>
                <a:cubicBezTo>
                  <a:pt x="97" y="0"/>
                  <a:pt x="0" y="97"/>
                  <a:pt x="0" y="195"/>
                </a:cubicBezTo>
                <a:lnTo>
                  <a:pt x="0" y="975"/>
                </a:lnTo>
                <a:cubicBezTo>
                  <a:pt x="0" y="1073"/>
                  <a:pt x="97" y="1171"/>
                  <a:pt x="195" y="1171"/>
                </a:cubicBezTo>
                <a:lnTo>
                  <a:pt x="1930" y="1171"/>
                </a:lnTo>
                <a:cubicBezTo>
                  <a:pt x="2028" y="1171"/>
                  <a:pt x="2126" y="1073"/>
                  <a:pt x="2126" y="975"/>
                </a:cubicBezTo>
                <a:lnTo>
                  <a:pt x="2126" y="195"/>
                </a:lnTo>
                <a:cubicBezTo>
                  <a:pt x="2126" y="97"/>
                  <a:pt x="2028" y="0"/>
                  <a:pt x="1930" y="0"/>
                </a:cubicBezTo>
                <a:lnTo>
                  <a:pt x="195" y="0"/>
                </a:lnTo>
              </a:path>
            </a:pathLst>
          </a:custGeom>
          <a:solidFill>
            <a:srgbClr val="FF0000"/>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FFFFFF"/>
                </a:solidFill>
                <a:latin typeface="Arial"/>
                <a:ea typeface="DejaVu Sans"/>
              </a:rPr>
              <a:t>Not?</a:t>
            </a:r>
            <a:endParaRPr lang="en-US" sz="2000" b="0" strike="noStrike" spc="-1">
              <a:latin typeface="Arial"/>
            </a:endParaRPr>
          </a:p>
        </p:txBody>
      </p:sp>
      <p:sp>
        <p:nvSpPr>
          <p:cNvPr id="491" name="CustomShape 5"/>
          <p:cNvSpPr/>
          <p:nvPr/>
        </p:nvSpPr>
        <p:spPr>
          <a:xfrm>
            <a:off x="767520" y="4228560"/>
            <a:ext cx="822600" cy="420840"/>
          </a:xfrm>
          <a:custGeom>
            <a:avLst/>
            <a:gdLst/>
            <a:ahLst/>
            <a:cxnLst/>
            <a:rect l="l" t="t"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Not?</a:t>
            </a:r>
            <a:endParaRPr lang="en-US" sz="2000" b="0" strike="noStrike" spc="-1">
              <a:latin typeface="Arial"/>
            </a:endParaRPr>
          </a:p>
        </p:txBody>
      </p:sp>
      <p:sp>
        <p:nvSpPr>
          <p:cNvPr id="492" name="CustomShape 6"/>
          <p:cNvSpPr/>
          <p:nvPr/>
        </p:nvSpPr>
        <p:spPr>
          <a:xfrm>
            <a:off x="8742240" y="4228560"/>
            <a:ext cx="822600" cy="420840"/>
          </a:xfrm>
          <a:custGeom>
            <a:avLst/>
            <a:gdLst/>
            <a:ahLst/>
            <a:cxnLst/>
            <a:rect l="l" t="t" r="r" b="b"/>
            <a:pathLst>
              <a:path w="2288" h="1172">
                <a:moveTo>
                  <a:pt x="195" y="0"/>
                </a:moveTo>
                <a:cubicBezTo>
                  <a:pt x="97" y="0"/>
                  <a:pt x="0" y="97"/>
                  <a:pt x="0" y="195"/>
                </a:cubicBezTo>
                <a:lnTo>
                  <a:pt x="0" y="975"/>
                </a:lnTo>
                <a:cubicBezTo>
                  <a:pt x="0" y="1073"/>
                  <a:pt x="97" y="1171"/>
                  <a:pt x="195" y="1171"/>
                </a:cubicBezTo>
                <a:lnTo>
                  <a:pt x="2091" y="1171"/>
                </a:lnTo>
                <a:cubicBezTo>
                  <a:pt x="2189" y="1171"/>
                  <a:pt x="2287" y="1073"/>
                  <a:pt x="2287" y="975"/>
                </a:cubicBezTo>
                <a:lnTo>
                  <a:pt x="2287" y="195"/>
                </a:lnTo>
                <a:cubicBezTo>
                  <a:pt x="2287" y="97"/>
                  <a:pt x="2189" y="0"/>
                  <a:pt x="2091"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Not?</a:t>
            </a:r>
            <a:endParaRPr lang="en-US" sz="2000" b="0" strike="noStrike" spc="-1">
              <a:latin typeface="Arial"/>
            </a:endParaRPr>
          </a:p>
        </p:txBody>
      </p:sp>
      <p:sp>
        <p:nvSpPr>
          <p:cNvPr id="493" name="CustomShape 7"/>
          <p:cNvSpPr/>
          <p:nvPr/>
        </p:nvSpPr>
        <p:spPr>
          <a:xfrm>
            <a:off x="5317560" y="424872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FF99"/>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000000"/>
                </a:solidFill>
                <a:latin typeface="Arial"/>
                <a:ea typeface="DejaVu Sans"/>
              </a:rPr>
              <a:t>Person?</a:t>
            </a:r>
            <a:endParaRPr lang="en-US" sz="2000" b="0" strike="noStrike" spc="-1">
              <a:latin typeface="Arial"/>
            </a:endParaRPr>
          </a:p>
        </p:txBody>
      </p:sp>
      <p:sp>
        <p:nvSpPr>
          <p:cNvPr id="494" name="CustomShape 8"/>
          <p:cNvSpPr/>
          <p:nvPr/>
        </p:nvSpPr>
        <p:spPr>
          <a:xfrm>
            <a:off x="3727440" y="4245120"/>
            <a:ext cx="1114920" cy="420840"/>
          </a:xfrm>
          <a:custGeom>
            <a:avLst/>
            <a:gdLst/>
            <a:ahLst/>
            <a:cxnLst/>
            <a:rect l="l" t="t" r="r" b="b"/>
            <a:pathLst>
              <a:path w="3100" h="1172">
                <a:moveTo>
                  <a:pt x="195" y="0"/>
                </a:moveTo>
                <a:cubicBezTo>
                  <a:pt x="97" y="0"/>
                  <a:pt x="0" y="97"/>
                  <a:pt x="0" y="195"/>
                </a:cubicBezTo>
                <a:lnTo>
                  <a:pt x="0" y="975"/>
                </a:lnTo>
                <a:cubicBezTo>
                  <a:pt x="0" y="1073"/>
                  <a:pt x="97" y="1171"/>
                  <a:pt x="195" y="1171"/>
                </a:cubicBezTo>
                <a:lnTo>
                  <a:pt x="2903" y="1171"/>
                </a:lnTo>
                <a:cubicBezTo>
                  <a:pt x="3001" y="1171"/>
                  <a:pt x="3099" y="1073"/>
                  <a:pt x="3099" y="975"/>
                </a:cubicBezTo>
                <a:lnTo>
                  <a:pt x="3099" y="195"/>
                </a:lnTo>
                <a:cubicBezTo>
                  <a:pt x="3099" y="97"/>
                  <a:pt x="3001" y="0"/>
                  <a:pt x="2903" y="0"/>
                </a:cubicBezTo>
                <a:lnTo>
                  <a:pt x="195" y="0"/>
                </a:lnTo>
              </a:path>
            </a:pathLst>
          </a:custGeom>
          <a:solidFill>
            <a:srgbClr val="FF0000"/>
          </a:solidFill>
          <a:ln w="0">
            <a:solidFill>
              <a:srgbClr val="000000"/>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2000" b="0" strike="noStrike" spc="-1">
                <a:solidFill>
                  <a:srgbClr val="FFFFFF"/>
                </a:solidFill>
                <a:latin typeface="Arial"/>
                <a:ea typeface="DejaVu Sans"/>
              </a:rPr>
              <a:t>Person?</a:t>
            </a:r>
            <a:endParaRPr lang="en-US" sz="2000" b="0" strike="noStrike" spc="-1">
              <a:latin typeface="Arial"/>
            </a:endParaRPr>
          </a:p>
        </p:txBody>
      </p:sp>
      <p:graphicFrame>
        <p:nvGraphicFramePr>
          <p:cNvPr id="495" name="Table 9"/>
          <p:cNvGraphicFramePr/>
          <p:nvPr/>
        </p:nvGraphicFramePr>
        <p:xfrm>
          <a:off x="5144040" y="4973040"/>
          <a:ext cx="4383720" cy="2035200"/>
        </p:xfrm>
        <a:graphic>
          <a:graphicData uri="http://schemas.openxmlformats.org/drawingml/2006/table">
            <a:tbl>
              <a:tblPr/>
              <a:tblGrid>
                <a:gridCol w="1671120">
                  <a:extLst>
                    <a:ext uri="{9D8B030D-6E8A-4147-A177-3AD203B41FA5}">
                      <a16:colId xmlns:a16="http://schemas.microsoft.com/office/drawing/2014/main" val="20000"/>
                    </a:ext>
                  </a:extLst>
                </a:gridCol>
                <a:gridCol w="1304280">
                  <a:extLst>
                    <a:ext uri="{9D8B030D-6E8A-4147-A177-3AD203B41FA5}">
                      <a16:colId xmlns:a16="http://schemas.microsoft.com/office/drawing/2014/main" val="20001"/>
                    </a:ext>
                  </a:extLst>
                </a:gridCol>
                <a:gridCol w="1408320">
                  <a:extLst>
                    <a:ext uri="{9D8B030D-6E8A-4147-A177-3AD203B41FA5}">
                      <a16:colId xmlns:a16="http://schemas.microsoft.com/office/drawing/2014/main" val="20002"/>
                    </a:ext>
                  </a:extLst>
                </a:gridCol>
              </a:tblGrid>
              <a:tr h="667080">
                <a:tc>
                  <a:txBody>
                    <a:bodyPr/>
                    <a:lstStyle/>
                    <a:p>
                      <a:endParaRPr lang="en-RO"/>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Predicted YES</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Predicted</a:t>
                      </a:r>
                      <a:endParaRPr lang="en-US" sz="2000" b="0" strike="noStrike" spc="-1">
                        <a:latin typeface="Arial"/>
                      </a:endParaRPr>
                    </a:p>
                    <a:p>
                      <a:pPr algn="ctr">
                        <a:lnSpc>
                          <a:spcPct val="100000"/>
                        </a:lnSpc>
                      </a:pPr>
                      <a:r>
                        <a:rPr lang="en-US" sz="2000" b="0" strike="noStrike" spc="-1">
                          <a:solidFill>
                            <a:srgbClr val="000000"/>
                          </a:solidFill>
                          <a:latin typeface="Arial"/>
                          <a:ea typeface="Arial Unicode MS"/>
                        </a:rPr>
                        <a:t>NO</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0"/>
                  </a:ext>
                </a:extLst>
              </a:tr>
              <a:tr h="667080">
                <a:tc>
                  <a:txBody>
                    <a:bodyPr/>
                    <a:lstStyle/>
                    <a:p>
                      <a:pPr algn="ctr">
                        <a:lnSpc>
                          <a:spcPct val="100000"/>
                        </a:lnSpc>
                      </a:pPr>
                      <a:r>
                        <a:rPr lang="en-US" sz="2000" b="0" strike="noStrike" spc="-1">
                          <a:solidFill>
                            <a:srgbClr val="000000"/>
                          </a:solidFill>
                          <a:latin typeface="Arial"/>
                          <a:ea typeface="Arial Unicode MS"/>
                        </a:rPr>
                        <a:t>Actual YES</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2</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1</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1"/>
                  </a:ext>
                </a:extLst>
              </a:tr>
              <a:tr h="667080">
                <a:tc>
                  <a:txBody>
                    <a:bodyPr/>
                    <a:lstStyle/>
                    <a:p>
                      <a:pPr algn="ctr">
                        <a:lnSpc>
                          <a:spcPct val="100000"/>
                        </a:lnSpc>
                      </a:pPr>
                      <a:r>
                        <a:rPr lang="en-US" sz="2000" b="0" strike="noStrike" spc="-1">
                          <a:solidFill>
                            <a:srgbClr val="000000"/>
                          </a:solidFill>
                          <a:latin typeface="Arial"/>
                          <a:ea typeface="Arial Unicode MS"/>
                        </a:rPr>
                        <a:t>Actual NO</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1</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tc>
                  <a:txBody>
                    <a:bodyPr/>
                    <a:lstStyle/>
                    <a:p>
                      <a:pPr algn="ctr">
                        <a:lnSpc>
                          <a:spcPct val="100000"/>
                        </a:lnSpc>
                      </a:pPr>
                      <a:r>
                        <a:rPr lang="en-US" sz="2000" b="0" strike="noStrike" spc="-1">
                          <a:solidFill>
                            <a:srgbClr val="000000"/>
                          </a:solidFill>
                          <a:latin typeface="Arial"/>
                          <a:ea typeface="Arial Unicode MS"/>
                        </a:rPr>
                        <a:t>2</a:t>
                      </a:r>
                      <a:endParaRPr lang="en-US" sz="2000" b="0" strike="noStrike" spc="-1">
                        <a:latin typeface="Arial"/>
                      </a:endParaRPr>
                    </a:p>
                  </a:txBody>
                  <a:tcPr marL="90000" marR="90000">
                    <a:lnL w="21600">
                      <a:solidFill>
                        <a:srgbClr val="000000"/>
                      </a:solidFill>
                    </a:lnL>
                    <a:lnR w="21600">
                      <a:solidFill>
                        <a:srgbClr val="000000"/>
                      </a:solidFill>
                    </a:lnR>
                    <a:lnT w="21600">
                      <a:solidFill>
                        <a:srgbClr val="000000"/>
                      </a:solidFill>
                    </a:lnT>
                    <a:lnB w="21600">
                      <a:solidFill>
                        <a:srgbClr val="000000"/>
                      </a:solidFill>
                    </a:lnB>
                    <a:solidFill>
                      <a:srgbClr val="FFFFFF"/>
                    </a:solidFill>
                  </a:tcPr>
                </a:tc>
                <a:extLst>
                  <a:ext uri="{0D108BD9-81ED-4DB2-BD59-A6C34878D82A}">
                    <a16:rowId xmlns:a16="http://schemas.microsoft.com/office/drawing/2014/main" val="10002"/>
                  </a:ext>
                </a:extLst>
              </a:tr>
            </a:tbl>
          </a:graphicData>
        </a:graphic>
      </p:graphicFrame>
      <p:sp>
        <p:nvSpPr>
          <p:cNvPr id="17" name="TextShape 1">
            <a:extLst>
              <a:ext uri="{FF2B5EF4-FFF2-40B4-BE49-F238E27FC236}">
                <a16:creationId xmlns:a16="http://schemas.microsoft.com/office/drawing/2014/main" id="{76234AF9-F0EF-1A49-BE95-8D351FC5D8F8}"/>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483">
                                            <p:txEl>
                                              <p:pRg st="5" end="5"/>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48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483">
                                            <p:txEl>
                                              <p:pRg st="7" end="7"/>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48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CustomShape 2"/>
          <p:cNvSpPr/>
          <p:nvPr/>
        </p:nvSpPr>
        <p:spPr>
          <a:xfrm>
            <a:off x="360000" y="1913040"/>
            <a:ext cx="933228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ROC (Receiver Operating Characteristic) curve</a:t>
            </a:r>
            <a:endParaRPr lang="en-US" sz="3200" b="0" strike="noStrike" spc="-1" dirty="0">
              <a:latin typeface="Arial"/>
            </a:endParaRPr>
          </a:p>
        </p:txBody>
      </p:sp>
      <p:sp>
        <p:nvSpPr>
          <p:cNvPr id="498" name="Line 3"/>
          <p:cNvSpPr/>
          <p:nvPr/>
        </p:nvSpPr>
        <p:spPr>
          <a:xfrm>
            <a:off x="3268800" y="2815200"/>
            <a:ext cx="0" cy="402336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499" name="Line 4"/>
          <p:cNvSpPr/>
          <p:nvPr/>
        </p:nvSpPr>
        <p:spPr>
          <a:xfrm>
            <a:off x="2628720" y="6309360"/>
            <a:ext cx="4480560" cy="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500" name="CustomShape 5"/>
          <p:cNvSpPr/>
          <p:nvPr/>
        </p:nvSpPr>
        <p:spPr>
          <a:xfrm>
            <a:off x="3601440" y="640260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FPR</a:t>
            </a:r>
            <a:endParaRPr lang="en-US" sz="2200" b="0" strike="noStrike" spc="-1">
              <a:latin typeface="Arial"/>
            </a:endParaRPr>
          </a:p>
        </p:txBody>
      </p:sp>
      <p:sp>
        <p:nvSpPr>
          <p:cNvPr id="501" name="CustomShape 6"/>
          <p:cNvSpPr/>
          <p:nvPr/>
        </p:nvSpPr>
        <p:spPr>
          <a:xfrm rot="16167000">
            <a:off x="1465200" y="442692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TPR</a:t>
            </a:r>
            <a:endParaRPr lang="en-US" sz="2200" b="0" strike="noStrike" spc="-1">
              <a:latin typeface="Arial"/>
            </a:endParaRPr>
          </a:p>
        </p:txBody>
      </p:sp>
      <p:sp>
        <p:nvSpPr>
          <p:cNvPr id="502" name="CustomShape 7"/>
          <p:cNvSpPr/>
          <p:nvPr/>
        </p:nvSpPr>
        <p:spPr>
          <a:xfrm>
            <a:off x="6469200" y="640296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503" name="CustomShape 8"/>
          <p:cNvSpPr/>
          <p:nvPr/>
        </p:nvSpPr>
        <p:spPr>
          <a:xfrm>
            <a:off x="2736720" y="640080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0</a:t>
            </a:r>
            <a:endParaRPr lang="en-US" sz="2200" b="0" strike="noStrike" spc="-1">
              <a:latin typeface="Arial"/>
            </a:endParaRPr>
          </a:p>
        </p:txBody>
      </p:sp>
      <p:sp>
        <p:nvSpPr>
          <p:cNvPr id="504" name="CustomShape 9"/>
          <p:cNvSpPr/>
          <p:nvPr/>
        </p:nvSpPr>
        <p:spPr>
          <a:xfrm>
            <a:off x="2749320" y="294264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505" name="CustomShape 10"/>
          <p:cNvSpPr/>
          <p:nvPr/>
        </p:nvSpPr>
        <p:spPr>
          <a:xfrm>
            <a:off x="3333960" y="3097080"/>
            <a:ext cx="3409560" cy="3176280"/>
          </a:xfrm>
          <a:custGeom>
            <a:avLst/>
            <a:gdLst/>
            <a:ahLst/>
            <a:cxnLst/>
            <a:rect l="l" t="t" r="r" b="b"/>
            <a:pathLst>
              <a:path w="9472" h="8824">
                <a:moveTo>
                  <a:pt x="9471" y="37"/>
                </a:moveTo>
                <a:cubicBezTo>
                  <a:pt x="8352" y="0"/>
                  <a:pt x="7263" y="215"/>
                  <a:pt x="6277" y="915"/>
                </a:cubicBezTo>
                <a:cubicBezTo>
                  <a:pt x="5218" y="1668"/>
                  <a:pt x="4315" y="2693"/>
                  <a:pt x="3046" y="3111"/>
                </a:cubicBezTo>
                <a:cubicBezTo>
                  <a:pt x="2466" y="3302"/>
                  <a:pt x="1928" y="3757"/>
                  <a:pt x="1783" y="4356"/>
                </a:cubicBezTo>
                <a:cubicBezTo>
                  <a:pt x="1632" y="4977"/>
                  <a:pt x="1373" y="5570"/>
                  <a:pt x="1040" y="6114"/>
                </a:cubicBezTo>
                <a:cubicBezTo>
                  <a:pt x="778" y="6542"/>
                  <a:pt x="594" y="7006"/>
                  <a:pt x="408" y="7468"/>
                </a:cubicBezTo>
                <a:cubicBezTo>
                  <a:pt x="248" y="7869"/>
                  <a:pt x="72" y="8275"/>
                  <a:pt x="37" y="8712"/>
                </a:cubicBezTo>
                <a:lnTo>
                  <a:pt x="0" y="8823"/>
                </a:lnTo>
              </a:path>
            </a:pathLst>
          </a:custGeom>
          <a:no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506" name="Line 11"/>
          <p:cNvSpPr/>
          <p:nvPr/>
        </p:nvSpPr>
        <p:spPr>
          <a:xfrm>
            <a:off x="3297960" y="3072960"/>
            <a:ext cx="3445560" cy="0"/>
          </a:xfrm>
          <a:prstGeom prst="line">
            <a:avLst/>
          </a:prstGeom>
          <a:ln w="36720">
            <a:solidFill>
              <a:srgbClr val="000000"/>
            </a:solidFill>
            <a:prstDash val="sysDot"/>
            <a:round/>
          </a:ln>
        </p:spPr>
        <p:style>
          <a:lnRef idx="0">
            <a:scrgbClr r="0" g="0" b="0"/>
          </a:lnRef>
          <a:fillRef idx="0">
            <a:scrgbClr r="0" g="0" b="0"/>
          </a:fillRef>
          <a:effectRef idx="0">
            <a:scrgbClr r="0" g="0" b="0"/>
          </a:effectRef>
          <a:fontRef idx="minor"/>
        </p:style>
        <p:txBody>
          <a:bodyPr/>
          <a:lstStyle/>
          <a:p>
            <a:endParaRPr lang="en-US"/>
          </a:p>
        </p:txBody>
      </p:sp>
      <p:sp>
        <p:nvSpPr>
          <p:cNvPr id="507" name="Line 12"/>
          <p:cNvSpPr/>
          <p:nvPr/>
        </p:nvSpPr>
        <p:spPr>
          <a:xfrm>
            <a:off x="6743520" y="3072960"/>
            <a:ext cx="0" cy="3200400"/>
          </a:xfrm>
          <a:prstGeom prst="line">
            <a:avLst/>
          </a:prstGeom>
          <a:ln w="36720">
            <a:solidFill>
              <a:srgbClr val="000000"/>
            </a:solidFill>
            <a:prstDash val="sysDot"/>
            <a:round/>
          </a:ln>
        </p:spPr>
        <p:style>
          <a:lnRef idx="0">
            <a:scrgbClr r="0" g="0" b="0"/>
          </a:lnRef>
          <a:fillRef idx="0">
            <a:scrgbClr r="0" g="0" b="0"/>
          </a:fillRef>
          <a:effectRef idx="0">
            <a:scrgbClr r="0" g="0" b="0"/>
          </a:effectRef>
          <a:fontRef idx="minor"/>
        </p:style>
        <p:txBody>
          <a:bodyPr/>
          <a:lstStyle/>
          <a:p>
            <a:endParaRPr lang="en-US"/>
          </a:p>
        </p:txBody>
      </p:sp>
      <p:sp>
        <p:nvSpPr>
          <p:cNvPr id="14" name="TextShape 1">
            <a:extLst>
              <a:ext uri="{FF2B5EF4-FFF2-40B4-BE49-F238E27FC236}">
                <a16:creationId xmlns:a16="http://schemas.microsoft.com/office/drawing/2014/main" id="{95591811-2710-3842-8C74-DD49DC26289A}"/>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CustomShape 2"/>
          <p:cNvSpPr/>
          <p:nvPr/>
        </p:nvSpPr>
        <p:spPr>
          <a:xfrm>
            <a:off x="360000" y="1913040"/>
            <a:ext cx="9332280" cy="54903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We compute the AUC (</a:t>
            </a:r>
            <a:r>
              <a:rPr lang="en-US" sz="2800" spc="-1" dirty="0">
                <a:solidFill>
                  <a:srgbClr val="000000"/>
                </a:solidFill>
                <a:latin typeface="Arial"/>
                <a:ea typeface="DejaVu Sans"/>
              </a:rPr>
              <a:t>a</a:t>
            </a:r>
            <a:r>
              <a:rPr lang="en-US" sz="2800" b="0" strike="noStrike" spc="-1" dirty="0">
                <a:solidFill>
                  <a:srgbClr val="000000"/>
                </a:solidFill>
                <a:latin typeface="Arial"/>
                <a:ea typeface="DejaVu Sans"/>
              </a:rPr>
              <a:t>rea under the ROC curve)</a:t>
            </a:r>
            <a:endParaRPr lang="en-US" sz="2800" b="0" strike="noStrike" spc="-1" dirty="0">
              <a:latin typeface="Arial"/>
            </a:endParaRPr>
          </a:p>
        </p:txBody>
      </p:sp>
      <p:sp>
        <p:nvSpPr>
          <p:cNvPr id="510" name="Line 3"/>
          <p:cNvSpPr/>
          <p:nvPr/>
        </p:nvSpPr>
        <p:spPr>
          <a:xfrm>
            <a:off x="3268800" y="2815200"/>
            <a:ext cx="0" cy="402336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511" name="Line 4"/>
          <p:cNvSpPr/>
          <p:nvPr/>
        </p:nvSpPr>
        <p:spPr>
          <a:xfrm>
            <a:off x="2628720" y="6309360"/>
            <a:ext cx="4480560" cy="0"/>
          </a:xfrm>
          <a:prstGeom prst="line">
            <a:avLst/>
          </a:prstGeom>
          <a:ln w="3672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512" name="CustomShape 5"/>
          <p:cNvSpPr/>
          <p:nvPr/>
        </p:nvSpPr>
        <p:spPr>
          <a:xfrm>
            <a:off x="3601440" y="640260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FPR</a:t>
            </a:r>
            <a:endParaRPr lang="en-US" sz="2200" b="0" strike="noStrike" spc="-1">
              <a:latin typeface="Arial"/>
            </a:endParaRPr>
          </a:p>
        </p:txBody>
      </p:sp>
      <p:sp>
        <p:nvSpPr>
          <p:cNvPr id="513" name="CustomShape 6"/>
          <p:cNvSpPr/>
          <p:nvPr/>
        </p:nvSpPr>
        <p:spPr>
          <a:xfrm rot="16167000">
            <a:off x="1465200" y="4426920"/>
            <a:ext cx="301716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TPR</a:t>
            </a:r>
            <a:endParaRPr lang="en-US" sz="2200" b="0" strike="noStrike" spc="-1">
              <a:latin typeface="Arial"/>
            </a:endParaRPr>
          </a:p>
        </p:txBody>
      </p:sp>
      <p:sp>
        <p:nvSpPr>
          <p:cNvPr id="514" name="CustomShape 7"/>
          <p:cNvSpPr/>
          <p:nvPr/>
        </p:nvSpPr>
        <p:spPr>
          <a:xfrm>
            <a:off x="6469200" y="640296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515" name="CustomShape 8"/>
          <p:cNvSpPr/>
          <p:nvPr/>
        </p:nvSpPr>
        <p:spPr>
          <a:xfrm>
            <a:off x="2736720" y="640080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0</a:t>
            </a:r>
            <a:endParaRPr lang="en-US" sz="2200" b="0" strike="noStrike" spc="-1">
              <a:latin typeface="Arial"/>
            </a:endParaRPr>
          </a:p>
        </p:txBody>
      </p:sp>
      <p:sp>
        <p:nvSpPr>
          <p:cNvPr id="516" name="CustomShape 9"/>
          <p:cNvSpPr/>
          <p:nvPr/>
        </p:nvSpPr>
        <p:spPr>
          <a:xfrm>
            <a:off x="2749320" y="2942640"/>
            <a:ext cx="548280" cy="40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200" b="0" strike="noStrike" spc="-1">
                <a:solidFill>
                  <a:srgbClr val="000000"/>
                </a:solidFill>
                <a:latin typeface="Arial"/>
                <a:ea typeface="DejaVu Sans"/>
              </a:rPr>
              <a:t>1</a:t>
            </a:r>
            <a:endParaRPr lang="en-US" sz="2200" b="0" strike="noStrike" spc="-1">
              <a:latin typeface="Arial"/>
            </a:endParaRPr>
          </a:p>
        </p:txBody>
      </p:sp>
      <p:sp>
        <p:nvSpPr>
          <p:cNvPr id="517" name="CustomShape 10"/>
          <p:cNvSpPr/>
          <p:nvPr/>
        </p:nvSpPr>
        <p:spPr>
          <a:xfrm>
            <a:off x="3333960" y="3097080"/>
            <a:ext cx="3409560" cy="3176280"/>
          </a:xfrm>
          <a:custGeom>
            <a:avLst/>
            <a:gdLst/>
            <a:ahLst/>
            <a:cxnLst/>
            <a:rect l="l" t="t" r="r" b="b"/>
            <a:pathLst>
              <a:path w="9472" h="8824">
                <a:moveTo>
                  <a:pt x="9471" y="37"/>
                </a:moveTo>
                <a:cubicBezTo>
                  <a:pt x="8352" y="0"/>
                  <a:pt x="7263" y="215"/>
                  <a:pt x="6277" y="915"/>
                </a:cubicBezTo>
                <a:cubicBezTo>
                  <a:pt x="5218" y="1668"/>
                  <a:pt x="4315" y="2693"/>
                  <a:pt x="3046" y="3111"/>
                </a:cubicBezTo>
                <a:cubicBezTo>
                  <a:pt x="2466" y="3302"/>
                  <a:pt x="1928" y="3757"/>
                  <a:pt x="1783" y="4356"/>
                </a:cubicBezTo>
                <a:cubicBezTo>
                  <a:pt x="1632" y="4977"/>
                  <a:pt x="1373" y="5570"/>
                  <a:pt x="1040" y="6114"/>
                </a:cubicBezTo>
                <a:cubicBezTo>
                  <a:pt x="778" y="6542"/>
                  <a:pt x="594" y="7006"/>
                  <a:pt x="408" y="7468"/>
                </a:cubicBezTo>
                <a:cubicBezTo>
                  <a:pt x="248" y="7869"/>
                  <a:pt x="72" y="8275"/>
                  <a:pt x="37" y="8712"/>
                </a:cubicBezTo>
                <a:lnTo>
                  <a:pt x="0" y="8823"/>
                </a:lnTo>
              </a:path>
            </a:pathLst>
          </a:custGeom>
          <a:no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518" name="Line 11"/>
          <p:cNvSpPr/>
          <p:nvPr/>
        </p:nvSpPr>
        <p:spPr>
          <a:xfrm>
            <a:off x="3297960" y="3072960"/>
            <a:ext cx="3445560" cy="0"/>
          </a:xfrm>
          <a:prstGeom prst="line">
            <a:avLst/>
          </a:prstGeom>
          <a:ln w="36720">
            <a:solidFill>
              <a:srgbClr val="000000"/>
            </a:solidFill>
            <a:prstDash val="sysDot"/>
            <a:round/>
          </a:ln>
        </p:spPr>
        <p:style>
          <a:lnRef idx="0">
            <a:scrgbClr r="0" g="0" b="0"/>
          </a:lnRef>
          <a:fillRef idx="0">
            <a:scrgbClr r="0" g="0" b="0"/>
          </a:fillRef>
          <a:effectRef idx="0">
            <a:scrgbClr r="0" g="0" b="0"/>
          </a:effectRef>
          <a:fontRef idx="minor"/>
        </p:style>
        <p:txBody>
          <a:bodyPr/>
          <a:lstStyle/>
          <a:p>
            <a:endParaRPr lang="en-US"/>
          </a:p>
        </p:txBody>
      </p:sp>
      <p:sp>
        <p:nvSpPr>
          <p:cNvPr id="519" name="Line 12"/>
          <p:cNvSpPr/>
          <p:nvPr/>
        </p:nvSpPr>
        <p:spPr>
          <a:xfrm>
            <a:off x="6743520" y="3072960"/>
            <a:ext cx="0" cy="3200400"/>
          </a:xfrm>
          <a:prstGeom prst="line">
            <a:avLst/>
          </a:prstGeom>
          <a:ln w="36720">
            <a:solidFill>
              <a:srgbClr val="000000"/>
            </a:solidFill>
            <a:prstDash val="sysDot"/>
            <a:round/>
          </a:ln>
        </p:spPr>
        <p:style>
          <a:lnRef idx="0">
            <a:scrgbClr r="0" g="0" b="0"/>
          </a:lnRef>
          <a:fillRef idx="0">
            <a:scrgbClr r="0" g="0" b="0"/>
          </a:fillRef>
          <a:effectRef idx="0">
            <a:scrgbClr r="0" g="0" b="0"/>
          </a:effectRef>
          <a:fontRef idx="minor"/>
        </p:style>
        <p:txBody>
          <a:bodyPr/>
          <a:lstStyle/>
          <a:p>
            <a:endParaRPr lang="en-US"/>
          </a:p>
        </p:txBody>
      </p:sp>
      <p:sp>
        <p:nvSpPr>
          <p:cNvPr id="520" name="Line 13"/>
          <p:cNvSpPr/>
          <p:nvPr/>
        </p:nvSpPr>
        <p:spPr>
          <a:xfrm>
            <a:off x="3749040" y="5486400"/>
            <a:ext cx="548640" cy="73152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521" name="Line 14"/>
          <p:cNvSpPr/>
          <p:nvPr/>
        </p:nvSpPr>
        <p:spPr>
          <a:xfrm>
            <a:off x="4023360" y="4846320"/>
            <a:ext cx="1097280" cy="137160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522" name="Line 15"/>
          <p:cNvSpPr/>
          <p:nvPr/>
        </p:nvSpPr>
        <p:spPr>
          <a:xfrm>
            <a:off x="4389120" y="4389120"/>
            <a:ext cx="1554480" cy="182880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523" name="Line 16"/>
          <p:cNvSpPr/>
          <p:nvPr/>
        </p:nvSpPr>
        <p:spPr>
          <a:xfrm>
            <a:off x="5029200" y="4114800"/>
            <a:ext cx="1554480" cy="182880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524" name="Line 17"/>
          <p:cNvSpPr/>
          <p:nvPr/>
        </p:nvSpPr>
        <p:spPr>
          <a:xfrm>
            <a:off x="5486400" y="3657600"/>
            <a:ext cx="1097280" cy="128016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525" name="Line 18"/>
          <p:cNvSpPr/>
          <p:nvPr/>
        </p:nvSpPr>
        <p:spPr>
          <a:xfrm>
            <a:off x="6035040" y="3363840"/>
            <a:ext cx="548640" cy="640080"/>
          </a:xfrm>
          <a:prstGeom prst="line">
            <a:avLst/>
          </a:prstGeom>
          <a:ln w="0">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0" name="TextShape 1">
            <a:extLst>
              <a:ext uri="{FF2B5EF4-FFF2-40B4-BE49-F238E27FC236}">
                <a16:creationId xmlns:a16="http://schemas.microsoft.com/office/drawing/2014/main" id="{76465D62-D598-9A46-9F59-B00BC3C71912}"/>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27" name="CustomShape 2"/>
              <p:cNvSpPr/>
              <p:nvPr/>
            </p:nvSpPr>
            <p:spPr>
              <a:xfrm>
                <a:off x="294468" y="1543011"/>
                <a:ext cx="9438468" cy="4864235"/>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nSpc>
                    <a:spcPct val="100000"/>
                  </a:lnSpc>
                  <a:spcAft>
                    <a:spcPts val="1414"/>
                  </a:spcAft>
                </a:pPr>
                <a:endParaRPr lang="en-US" sz="1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We compute the F</a:t>
                </a:r>
                <a:r>
                  <a:rPr lang="en-US" sz="3200" b="0" strike="noStrike" spc="-1" baseline="-25000" dirty="0">
                    <a:solidFill>
                      <a:srgbClr val="000000"/>
                    </a:solidFill>
                    <a:latin typeface="Arial"/>
                    <a:ea typeface="DejaVu Sans"/>
                  </a:rPr>
                  <a:t>β </a:t>
                </a:r>
                <a:r>
                  <a:rPr lang="en-US" sz="3200" b="0" strike="noStrike" spc="-1" dirty="0">
                    <a:solidFill>
                      <a:srgbClr val="000000"/>
                    </a:solidFill>
                    <a:latin typeface="Arial"/>
                    <a:ea typeface="DejaVu Sans"/>
                  </a:rPr>
                  <a:t>score:</a:t>
                </a:r>
                <a:endParaRPr lang="en-US" sz="3200" b="0" strike="noStrike" spc="-1" dirty="0">
                  <a:latin typeface="Arial"/>
                </a:endParaRPr>
              </a:p>
              <a:p>
                <a:pPr>
                  <a:lnSpc>
                    <a:spcPct val="100000"/>
                  </a:lnSpc>
                  <a:spcAft>
                    <a:spcPts val="1414"/>
                  </a:spcAft>
                </a:pPr>
                <a:endParaRPr lang="en-US" sz="3200" b="0" strike="noStrike" spc="-1" dirty="0">
                  <a:latin typeface="Arial"/>
                </a:endParaRPr>
              </a:p>
              <a:p>
                <a:pPr>
                  <a:lnSpc>
                    <a:spcPct val="100000"/>
                  </a:lnSpc>
                  <a:spcAft>
                    <a:spcPts val="1414"/>
                  </a:spcAft>
                </a:pPr>
                <a:endParaRPr lang="en-US" sz="3200" b="0" strike="noStrike" spc="-1" dirty="0">
                  <a:latin typeface="Arial"/>
                </a:endParaRPr>
              </a:p>
              <a:p>
                <a:pPr>
                  <a:lnSpc>
                    <a:spcPct val="100000"/>
                  </a:lnSpc>
                  <a:spcAft>
                    <a:spcPts val="1414"/>
                  </a:spcAft>
                </a:pPr>
                <a:endParaRPr lang="en-US" sz="32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3200" spc="-1" dirty="0">
                    <a:solidFill>
                      <a:srgbClr val="000000"/>
                    </a:solidFill>
                  </a:rPr>
                  <a:t>When </a:t>
                </a:r>
                <a14:m>
                  <m:oMath xmlns:m="http://schemas.openxmlformats.org/officeDocument/2006/math">
                    <m:r>
                      <a:rPr lang="en-US" sz="3200" i="1" spc="-1" smtClean="0">
                        <a:solidFill>
                          <a:srgbClr val="000000"/>
                        </a:solidFill>
                        <a:latin typeface="Cambria Math" panose="02040503050406030204" pitchFamily="18" charset="0"/>
                        <a:ea typeface="Cambria Math" panose="02040503050406030204" pitchFamily="18" charset="0"/>
                      </a:rPr>
                      <m:t>𝛽</m:t>
                    </m:r>
                    <m:r>
                      <a:rPr lang="en-US" sz="3200" b="0" i="1" spc="-1" smtClean="0">
                        <a:solidFill>
                          <a:srgbClr val="000000"/>
                        </a:solidFill>
                        <a:latin typeface="Cambria Math" panose="02040503050406030204" pitchFamily="18" charset="0"/>
                        <a:ea typeface="Cambria Math" panose="02040503050406030204" pitchFamily="18" charset="0"/>
                      </a:rPr>
                      <m:t>&lt;1</m:t>
                    </m:r>
                  </m:oMath>
                </a14:m>
                <a:r>
                  <a:rPr lang="en-US" sz="3200" spc="-1" dirty="0">
                    <a:solidFill>
                      <a:srgbClr val="000000"/>
                    </a:solidFill>
                  </a:rPr>
                  <a:t>, precision is more important</a:t>
                </a:r>
              </a:p>
              <a:p>
                <a:pPr marL="432000" indent="-323640">
                  <a:lnSpc>
                    <a:spcPct val="100000"/>
                  </a:lnSpc>
                  <a:spcAft>
                    <a:spcPts val="1414"/>
                  </a:spcAft>
                  <a:buClr>
                    <a:srgbClr val="000000"/>
                  </a:buClr>
                  <a:buSzPct val="45000"/>
                  <a:buFont typeface="Wingdings" charset="2"/>
                  <a:buChar char=""/>
                </a:pPr>
                <a:r>
                  <a:rPr lang="en-US" sz="3200" spc="-1" dirty="0">
                    <a:solidFill>
                      <a:srgbClr val="000000"/>
                    </a:solidFill>
                  </a:rPr>
                  <a:t>The F</a:t>
                </a:r>
                <a:r>
                  <a:rPr lang="en-US" sz="3200" spc="-1" baseline="-25000" dirty="0">
                    <a:solidFill>
                      <a:srgbClr val="000000"/>
                    </a:solidFill>
                  </a:rPr>
                  <a:t>1</a:t>
                </a:r>
                <a:r>
                  <a:rPr lang="en-US" sz="3200" spc="-1" dirty="0">
                    <a:solidFill>
                      <a:srgbClr val="000000"/>
                    </a:solidFill>
                  </a:rPr>
                  <a:t> score is the most commonly-used in practice:</a:t>
                </a:r>
              </a:p>
              <a:p>
                <a:pPr marL="1022760" lvl="1" indent="-457200">
                  <a:spcAft>
                    <a:spcPts val="1414"/>
                  </a:spcAft>
                  <a:buClr>
                    <a:srgbClr val="000000"/>
                  </a:buClr>
                  <a:buSzPct val="80000"/>
                  <a:buFont typeface="Wingdings" pitchFamily="2" charset="2"/>
                  <a:buChar char="Ø"/>
                </a:pPr>
                <a:r>
                  <a:rPr lang="en-US" sz="3200" spc="-1" dirty="0">
                    <a:solidFill>
                      <a:srgbClr val="000000"/>
                    </a:solidFill>
                  </a:rPr>
                  <a:t>gives equal importance to precision and recall</a:t>
                </a:r>
              </a:p>
              <a:p>
                <a:pPr marL="565560" indent="-457200">
                  <a:spcAft>
                    <a:spcPts val="1414"/>
                  </a:spcAft>
                  <a:buClr>
                    <a:srgbClr val="000000"/>
                  </a:buClr>
                  <a:buSzPct val="80000"/>
                  <a:buFont typeface="Arial" panose="020B0604020202020204" pitchFamily="34" charset="0"/>
                  <a:buChar char="•"/>
                </a:pPr>
                <a:endParaRPr lang="en-US" sz="3200" spc="-1" dirty="0">
                  <a:solidFill>
                    <a:srgbClr val="000000"/>
                  </a:solidFill>
                </a:endParaRPr>
              </a:p>
              <a:p>
                <a:pPr marL="432000" indent="-323640">
                  <a:lnSpc>
                    <a:spcPct val="100000"/>
                  </a:lnSpc>
                  <a:spcAft>
                    <a:spcPts val="1414"/>
                  </a:spcAft>
                  <a:buClr>
                    <a:srgbClr val="000000"/>
                  </a:buClr>
                  <a:buSzPct val="45000"/>
                  <a:buFont typeface="Wingdings" charset="2"/>
                  <a:buChar char=""/>
                </a:pPr>
                <a:endParaRPr lang="en-US" sz="3200" b="0" strike="noStrike" spc="-1" dirty="0">
                  <a:latin typeface="Arial"/>
                </a:endParaRPr>
              </a:p>
            </p:txBody>
          </p:sp>
        </mc:Choice>
        <mc:Fallback xmlns="">
          <p:sp>
            <p:nvSpPr>
              <p:cNvPr id="527" name="CustomShape 2"/>
              <p:cNvSpPr>
                <a:spLocks noRot="1" noChangeAspect="1" noMove="1" noResize="1" noEditPoints="1" noAdjustHandles="1" noChangeArrowheads="1" noChangeShapeType="1" noTextEdit="1"/>
              </p:cNvSpPr>
              <p:nvPr/>
            </p:nvSpPr>
            <p:spPr>
              <a:xfrm>
                <a:off x="294468" y="1543011"/>
                <a:ext cx="9438468" cy="4864235"/>
              </a:xfrm>
              <a:prstGeom prst="rect">
                <a:avLst/>
              </a:prstGeom>
              <a:blipFill>
                <a:blip r:embed="rId2"/>
                <a:stretch>
                  <a:fillRect r="-538" b="-16406"/>
                </a:stretch>
              </a:blipFill>
              <a:ln w="0">
                <a:noFill/>
              </a:ln>
            </p:spPr>
            <p:txBody>
              <a:bodyPr/>
              <a:lstStyle/>
              <a:p>
                <a:r>
                  <a:rPr lang="en-US">
                    <a:noFill/>
                  </a:rPr>
                  <a:t> </a:t>
                </a:r>
              </a:p>
            </p:txBody>
          </p:sp>
        </mc:Fallback>
      </mc:AlternateContent>
      <p:pic>
        <p:nvPicPr>
          <p:cNvPr id="528" name="Picture 372"/>
          <p:cNvPicPr/>
          <p:nvPr/>
        </p:nvPicPr>
        <p:blipFill>
          <a:blip r:embed="rId3"/>
          <a:stretch/>
        </p:blipFill>
        <p:spPr>
          <a:xfrm>
            <a:off x="1139040" y="2825712"/>
            <a:ext cx="7763760" cy="1272600"/>
          </a:xfrm>
          <a:prstGeom prst="rect">
            <a:avLst/>
          </a:prstGeom>
          <a:ln w="0">
            <a:noFill/>
          </a:ln>
        </p:spPr>
      </p:pic>
      <p:sp>
        <p:nvSpPr>
          <p:cNvPr id="5" name="TextShape 1">
            <a:extLst>
              <a:ext uri="{FF2B5EF4-FFF2-40B4-BE49-F238E27FC236}">
                <a16:creationId xmlns:a16="http://schemas.microsoft.com/office/drawing/2014/main" id="{981A07FE-BA05-D54E-91F4-C64143741817}"/>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an ML model?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7">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2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CustomShape 2"/>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Intersection over </a:t>
            </a:r>
            <a:r>
              <a:rPr lang="en-US" sz="3200" spc="-1" dirty="0">
                <a:solidFill>
                  <a:srgbClr val="000000"/>
                </a:solidFill>
                <a:latin typeface="Arial"/>
                <a:ea typeface="DejaVu Sans"/>
              </a:rPr>
              <a:t>U</a:t>
            </a:r>
            <a:r>
              <a:rPr lang="en-US" sz="3200" b="0" strike="noStrike" spc="-1" dirty="0">
                <a:solidFill>
                  <a:srgbClr val="000000"/>
                </a:solidFill>
                <a:latin typeface="Arial"/>
                <a:ea typeface="DejaVu Sans"/>
              </a:rPr>
              <a:t>nion (Jaccard index)</a:t>
            </a:r>
            <a:endParaRPr lang="en-US" sz="3200" b="0" strike="noStrike" spc="-1" dirty="0">
              <a:latin typeface="Arial"/>
            </a:endParaRPr>
          </a:p>
        </p:txBody>
      </p:sp>
      <p:pic>
        <p:nvPicPr>
          <p:cNvPr id="531" name="Picture 375"/>
          <p:cNvPicPr/>
          <p:nvPr/>
        </p:nvPicPr>
        <p:blipFill>
          <a:blip r:embed="rId2"/>
          <a:stretch/>
        </p:blipFill>
        <p:spPr>
          <a:xfrm>
            <a:off x="2297520" y="3070080"/>
            <a:ext cx="5491800" cy="3657240"/>
          </a:xfrm>
          <a:prstGeom prst="rect">
            <a:avLst/>
          </a:prstGeom>
          <a:ln w="0">
            <a:noFill/>
          </a:ln>
        </p:spPr>
      </p:pic>
      <p:sp>
        <p:nvSpPr>
          <p:cNvPr id="532" name="CustomShape 3"/>
          <p:cNvSpPr/>
          <p:nvPr/>
        </p:nvSpPr>
        <p:spPr>
          <a:xfrm>
            <a:off x="2596320" y="4278240"/>
            <a:ext cx="3565800" cy="1665000"/>
          </a:xfrm>
          <a:prstGeom prst="rect">
            <a:avLst/>
          </a:prstGeom>
          <a:noFill/>
          <a:ln w="54720">
            <a:solidFill>
              <a:srgbClr val="E6FF00"/>
            </a:solidFill>
            <a:round/>
          </a:ln>
        </p:spPr>
        <p:style>
          <a:lnRef idx="0">
            <a:scrgbClr r="0" g="0" b="0"/>
          </a:lnRef>
          <a:fillRef idx="0">
            <a:scrgbClr r="0" g="0" b="0"/>
          </a:fillRef>
          <a:effectRef idx="0">
            <a:scrgbClr r="0" g="0" b="0"/>
          </a:effectRef>
          <a:fontRef idx="minor"/>
        </p:style>
        <p:txBody>
          <a:bodyPr/>
          <a:lstStyle/>
          <a:p>
            <a:endParaRPr lang="en-US"/>
          </a:p>
        </p:txBody>
      </p:sp>
      <p:sp>
        <p:nvSpPr>
          <p:cNvPr id="533" name="CustomShape 4"/>
          <p:cNvSpPr/>
          <p:nvPr/>
        </p:nvSpPr>
        <p:spPr>
          <a:xfrm>
            <a:off x="3291840" y="4754880"/>
            <a:ext cx="3565800" cy="1665000"/>
          </a:xfrm>
          <a:prstGeom prst="rect">
            <a:avLst/>
          </a:prstGeom>
          <a:no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7" name="TextShape 1">
            <a:extLst>
              <a:ext uri="{FF2B5EF4-FFF2-40B4-BE49-F238E27FC236}">
                <a16:creationId xmlns:a16="http://schemas.microsoft.com/office/drawing/2014/main" id="{2DF62522-7ED0-DF49-AFB6-84326B78B679}"/>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 detection model?</a:t>
            </a: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5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5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 name="CustomShape 1"/>
          <p:cNvSpPr/>
          <p:nvPr/>
        </p:nvSpPr>
        <p:spPr>
          <a:xfrm>
            <a:off x="3327840" y="4782240"/>
            <a:ext cx="2842920" cy="1161000"/>
          </a:xfrm>
          <a:prstGeom prst="rect">
            <a:avLst/>
          </a:prstGeom>
          <a:solidFill>
            <a:srgbClr val="FF3333"/>
          </a:solidFill>
          <a:ln w="54720">
            <a:noFill/>
          </a:ln>
        </p:spPr>
        <p:style>
          <a:lnRef idx="0">
            <a:scrgbClr r="0" g="0" b="0"/>
          </a:lnRef>
          <a:fillRef idx="0">
            <a:scrgbClr r="0" g="0" b="0"/>
          </a:fillRef>
          <a:effectRef idx="0">
            <a:scrgbClr r="0" g="0" b="0"/>
          </a:effectRef>
          <a:fontRef idx="minor"/>
        </p:style>
        <p:txBody>
          <a:bodyPr/>
          <a:lstStyle/>
          <a:p>
            <a:endParaRPr lang="en-US"/>
          </a:p>
        </p:txBody>
      </p:sp>
      <p:sp>
        <p:nvSpPr>
          <p:cNvPr id="536" name="CustomShape 3"/>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spc="-1" dirty="0">
                <a:solidFill>
                  <a:srgbClr val="000000"/>
                </a:solidFill>
              </a:rPr>
              <a:t>Intersection over Union (Jaccard index)</a:t>
            </a:r>
            <a:endParaRPr lang="en-US" sz="3200" spc="-1" dirty="0"/>
          </a:p>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Correct detection if J(A,B) &gt; 0.5</a:t>
            </a:r>
            <a:endParaRPr lang="en-US" sz="3200" b="0" strike="noStrike" spc="-1" dirty="0">
              <a:latin typeface="Arial"/>
            </a:endParaRPr>
          </a:p>
        </p:txBody>
      </p:sp>
      <p:sp>
        <p:nvSpPr>
          <p:cNvPr id="537" name="CustomShape 4"/>
          <p:cNvSpPr/>
          <p:nvPr/>
        </p:nvSpPr>
        <p:spPr>
          <a:xfrm>
            <a:off x="2596320" y="4278240"/>
            <a:ext cx="3565800" cy="1665000"/>
          </a:xfrm>
          <a:prstGeom prst="rect">
            <a:avLst/>
          </a:prstGeom>
          <a:solidFill>
            <a:srgbClr val="FF8080">
              <a:alpha val="50000"/>
            </a:srgbClr>
          </a:solidFill>
          <a:ln w="54720">
            <a:solidFill>
              <a:srgbClr val="E6FF00"/>
            </a:solidFill>
            <a:round/>
          </a:ln>
        </p:spPr>
        <p:style>
          <a:lnRef idx="0">
            <a:scrgbClr r="0" g="0" b="0"/>
          </a:lnRef>
          <a:fillRef idx="0">
            <a:scrgbClr r="0" g="0" b="0"/>
          </a:fillRef>
          <a:effectRef idx="0">
            <a:scrgbClr r="0" g="0" b="0"/>
          </a:effectRef>
          <a:fontRef idx="minor"/>
        </p:style>
        <p:txBody>
          <a:bodyPr/>
          <a:lstStyle/>
          <a:p>
            <a:endParaRPr lang="en-US"/>
          </a:p>
        </p:txBody>
      </p:sp>
      <p:sp>
        <p:nvSpPr>
          <p:cNvPr id="538" name="CustomShape 5"/>
          <p:cNvSpPr/>
          <p:nvPr/>
        </p:nvSpPr>
        <p:spPr>
          <a:xfrm>
            <a:off x="3291840" y="4754880"/>
            <a:ext cx="3565800" cy="1665000"/>
          </a:xfrm>
          <a:prstGeom prst="rect">
            <a:avLst/>
          </a:prstGeom>
          <a:solidFill>
            <a:srgbClr val="FF8080">
              <a:alpha val="50000"/>
            </a:srgbClr>
          </a:solidFill>
          <a:ln w="54720">
            <a:solidFill>
              <a:srgbClr val="00AE00"/>
            </a:solidFill>
            <a:round/>
          </a:ln>
        </p:spPr>
        <p:style>
          <a:lnRef idx="0">
            <a:scrgbClr r="0" g="0" b="0"/>
          </a:lnRef>
          <a:fillRef idx="0">
            <a:scrgbClr r="0" g="0" b="0"/>
          </a:fillRef>
          <a:effectRef idx="0">
            <a:scrgbClr r="0" g="0" b="0"/>
          </a:effectRef>
          <a:fontRef idx="minor"/>
        </p:style>
        <p:txBody>
          <a:bodyPr/>
          <a:lstStyle/>
          <a:p>
            <a:endParaRPr lang="en-US"/>
          </a:p>
        </p:txBody>
      </p:sp>
      <p:sp>
        <p:nvSpPr>
          <p:cNvPr id="7" name="TextShape 1">
            <a:extLst>
              <a:ext uri="{FF2B5EF4-FFF2-40B4-BE49-F238E27FC236}">
                <a16:creationId xmlns:a16="http://schemas.microsoft.com/office/drawing/2014/main" id="{70F74C05-3B87-9A40-9519-4767C7452BC8}"/>
              </a:ext>
            </a:extLst>
          </p:cNvPr>
          <p:cNvSpPr txBox="1"/>
          <p:nvPr/>
        </p:nvSpPr>
        <p:spPr>
          <a:xfrm>
            <a:off x="504000" y="301320"/>
            <a:ext cx="9071640" cy="1262160"/>
          </a:xfrm>
          <a:prstGeom prst="rect">
            <a:avLst/>
          </a:prstGeom>
          <a:noFill/>
          <a:ln>
            <a:noFill/>
          </a:ln>
        </p:spPr>
        <p:txBody>
          <a:bodyPr lIns="0" tIns="0" rIns="0" bIns="0" anchor="ctr"/>
          <a:lstStyle/>
          <a:p>
            <a:pPr algn="ctr"/>
            <a:r>
              <a:rPr lang="en-US" sz="4400" spc="-1" dirty="0">
                <a:solidFill>
                  <a:srgbClr val="000000"/>
                </a:solidFill>
                <a:uFill>
                  <a:solidFill>
                    <a:srgbClr val="FFFFFF"/>
                  </a:solidFill>
                </a:uFill>
              </a:rPr>
              <a:t>How do we evaluate a detection model?</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540" name="CustomShape 2"/>
          <p:cNvSpPr/>
          <p:nvPr/>
        </p:nvSpPr>
        <p:spPr>
          <a:xfrm>
            <a:off x="504000" y="187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3200" b="0" strike="noStrike" spc="-1" dirty="0">
                <a:solidFill>
                  <a:srgbClr val="000000"/>
                </a:solidFill>
                <a:latin typeface="Arial"/>
                <a:ea typeface="DejaVu Sans"/>
              </a:rPr>
              <a:t>Mean squared error (MSE)</a:t>
            </a:r>
            <a:endParaRPr lang="en-US" sz="3200" b="0" strike="noStrike" spc="-1" dirty="0">
              <a:latin typeface="Arial"/>
            </a:endParaRPr>
          </a:p>
        </p:txBody>
      </p:sp>
      <p:pic>
        <p:nvPicPr>
          <p:cNvPr id="541" name="Picture 385"/>
          <p:cNvPicPr/>
          <p:nvPr/>
        </p:nvPicPr>
        <p:blipFill>
          <a:blip r:embed="rId2"/>
          <a:stretch/>
        </p:blipFill>
        <p:spPr>
          <a:xfrm>
            <a:off x="2743200" y="3671280"/>
            <a:ext cx="3840120" cy="3771000"/>
          </a:xfrm>
          <a:prstGeom prst="rect">
            <a:avLst/>
          </a:prstGeom>
          <a:ln w="0">
            <a:noFill/>
          </a:ln>
        </p:spPr>
      </p:pic>
      <p:pic>
        <p:nvPicPr>
          <p:cNvPr id="542" name="Picture 386"/>
          <p:cNvPicPr/>
          <p:nvPr/>
        </p:nvPicPr>
        <p:blipFill>
          <a:blip r:embed="rId3"/>
          <a:stretch/>
        </p:blipFill>
        <p:spPr>
          <a:xfrm>
            <a:off x="2885040" y="2527200"/>
            <a:ext cx="4155480" cy="1096560"/>
          </a:xfrm>
          <a:prstGeom prst="rect">
            <a:avLst/>
          </a:prstGeom>
          <a:ln w="0">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544" name="CustomShape 2"/>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according to humans</a:t>
            </a:r>
          </a:p>
          <a:p>
            <a:pPr marL="432000" indent="-323640">
              <a:lnSpc>
                <a:spcPct val="100000"/>
              </a:lnSpc>
              <a:spcAft>
                <a:spcPts val="1414"/>
              </a:spcAft>
              <a:buClr>
                <a:srgbClr val="000000"/>
              </a:buClr>
              <a:buSzPct val="45000"/>
              <a:buFont typeface="Wingdings" charset="2"/>
              <a:buChar char=""/>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predicted by system</a:t>
            </a: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545" name="Picture 389"/>
          <p:cNvPicPr/>
          <p:nvPr/>
        </p:nvPicPr>
        <p:blipFill>
          <a:blip r:embed="rId2"/>
          <a:stretch/>
        </p:blipFill>
        <p:spPr>
          <a:xfrm>
            <a:off x="454305" y="2926080"/>
            <a:ext cx="1579320" cy="1446120"/>
          </a:xfrm>
          <a:prstGeom prst="rect">
            <a:avLst/>
          </a:prstGeom>
          <a:ln w="0">
            <a:noFill/>
          </a:ln>
        </p:spPr>
      </p:pic>
      <p:pic>
        <p:nvPicPr>
          <p:cNvPr id="546" name="Picture 390"/>
          <p:cNvPicPr/>
          <p:nvPr/>
        </p:nvPicPr>
        <p:blipFill>
          <a:blip r:embed="rId3"/>
          <a:stretch/>
        </p:blipFill>
        <p:spPr>
          <a:xfrm>
            <a:off x="2212545" y="2934360"/>
            <a:ext cx="1084680" cy="1446120"/>
          </a:xfrm>
          <a:prstGeom prst="rect">
            <a:avLst/>
          </a:prstGeom>
          <a:ln w="0">
            <a:noFill/>
          </a:ln>
        </p:spPr>
      </p:pic>
      <p:pic>
        <p:nvPicPr>
          <p:cNvPr id="547" name="Picture 391"/>
          <p:cNvPicPr/>
          <p:nvPr/>
        </p:nvPicPr>
        <p:blipFill>
          <a:blip r:embed="rId4"/>
          <a:stretch/>
        </p:blipFill>
        <p:spPr>
          <a:xfrm>
            <a:off x="3462825" y="2930040"/>
            <a:ext cx="1940400" cy="1455120"/>
          </a:xfrm>
          <a:prstGeom prst="rect">
            <a:avLst/>
          </a:prstGeom>
          <a:ln w="0">
            <a:noFill/>
          </a:ln>
        </p:spPr>
      </p:pic>
      <p:pic>
        <p:nvPicPr>
          <p:cNvPr id="548" name="Picture 392"/>
          <p:cNvPicPr/>
          <p:nvPr/>
        </p:nvPicPr>
        <p:blipFill>
          <a:blip r:embed="rId5"/>
          <a:stretch/>
        </p:blipFill>
        <p:spPr>
          <a:xfrm>
            <a:off x="5550465" y="2930040"/>
            <a:ext cx="1940400" cy="1455120"/>
          </a:xfrm>
          <a:prstGeom prst="rect">
            <a:avLst/>
          </a:prstGeom>
          <a:ln w="0">
            <a:noFill/>
          </a:ln>
        </p:spPr>
      </p:pic>
      <p:pic>
        <p:nvPicPr>
          <p:cNvPr id="549" name="Picture 393"/>
          <p:cNvPicPr/>
          <p:nvPr/>
        </p:nvPicPr>
        <p:blipFill>
          <a:blip r:embed="rId6"/>
          <a:stretch/>
        </p:blipFill>
        <p:spPr>
          <a:xfrm>
            <a:off x="7653585" y="2937600"/>
            <a:ext cx="1936440" cy="1462680"/>
          </a:xfrm>
          <a:prstGeom prst="rect">
            <a:avLst/>
          </a:prstGeom>
          <a:ln w="0">
            <a:noFill/>
          </a:ln>
        </p:spPr>
      </p:pic>
      <p:pic>
        <p:nvPicPr>
          <p:cNvPr id="550" name="Picture 394"/>
          <p:cNvPicPr/>
          <p:nvPr/>
        </p:nvPicPr>
        <p:blipFill>
          <a:blip r:embed="rId2"/>
          <a:stretch/>
        </p:blipFill>
        <p:spPr>
          <a:xfrm>
            <a:off x="3817722" y="5677920"/>
            <a:ext cx="1596600" cy="1462680"/>
          </a:xfrm>
          <a:prstGeom prst="rect">
            <a:avLst/>
          </a:prstGeom>
          <a:ln w="0">
            <a:noFill/>
          </a:ln>
        </p:spPr>
      </p:pic>
      <p:pic>
        <p:nvPicPr>
          <p:cNvPr id="551" name="Picture 395"/>
          <p:cNvPicPr/>
          <p:nvPr/>
        </p:nvPicPr>
        <p:blipFill>
          <a:blip r:embed="rId3"/>
          <a:stretch/>
        </p:blipFill>
        <p:spPr>
          <a:xfrm>
            <a:off x="467922" y="5674860"/>
            <a:ext cx="1084680" cy="1446120"/>
          </a:xfrm>
          <a:prstGeom prst="rect">
            <a:avLst/>
          </a:prstGeom>
          <a:ln w="0">
            <a:noFill/>
          </a:ln>
        </p:spPr>
      </p:pic>
      <p:pic>
        <p:nvPicPr>
          <p:cNvPr id="552" name="Picture 396"/>
          <p:cNvPicPr/>
          <p:nvPr/>
        </p:nvPicPr>
        <p:blipFill>
          <a:blip r:embed="rId4"/>
          <a:stretch/>
        </p:blipFill>
        <p:spPr>
          <a:xfrm>
            <a:off x="1714962" y="5670360"/>
            <a:ext cx="1940400" cy="1455120"/>
          </a:xfrm>
          <a:prstGeom prst="rect">
            <a:avLst/>
          </a:prstGeom>
          <a:ln w="0">
            <a:noFill/>
          </a:ln>
        </p:spPr>
      </p:pic>
      <p:pic>
        <p:nvPicPr>
          <p:cNvPr id="553" name="Picture 397"/>
          <p:cNvPicPr/>
          <p:nvPr/>
        </p:nvPicPr>
        <p:blipFill>
          <a:blip r:embed="rId5"/>
          <a:stretch/>
        </p:blipFill>
        <p:spPr>
          <a:xfrm>
            <a:off x="7679442" y="5677920"/>
            <a:ext cx="1940400" cy="1455120"/>
          </a:xfrm>
          <a:prstGeom prst="rect">
            <a:avLst/>
          </a:prstGeom>
          <a:ln w="0">
            <a:noFill/>
          </a:ln>
        </p:spPr>
      </p:pic>
      <p:pic>
        <p:nvPicPr>
          <p:cNvPr id="554" name="Picture 398"/>
          <p:cNvPicPr/>
          <p:nvPr/>
        </p:nvPicPr>
        <p:blipFill>
          <a:blip r:embed="rId6"/>
          <a:stretch/>
        </p:blipFill>
        <p:spPr>
          <a:xfrm>
            <a:off x="5576682" y="5677920"/>
            <a:ext cx="1940400" cy="1462680"/>
          </a:xfrm>
          <a:prstGeom prst="rect">
            <a:avLst/>
          </a:prstGeom>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563480"/>
            <a:ext cx="9071640" cy="5543902"/>
          </a:xfrm>
        </p:spPr>
        <p:txBody>
          <a:bodyPr/>
          <a:lstStyle/>
          <a:p>
            <a:pPr marL="457200" indent="-457200">
              <a:buFont typeface="Arial" panose="020B0604020202020204" pitchFamily="34" charset="0"/>
              <a:buChar char="•"/>
            </a:pPr>
            <a:r>
              <a:rPr lang="en-US" sz="2600" b="1" dirty="0"/>
              <a:t>Training data</a:t>
            </a:r>
          </a:p>
          <a:p>
            <a:pPr marL="457200" indent="-457200">
              <a:buFont typeface="Arial" panose="020B0604020202020204" pitchFamily="34" charset="0"/>
              <a:buChar char="•"/>
            </a:pPr>
            <a:endParaRPr lang="en-US" sz="1200" b="1" dirty="0"/>
          </a:p>
          <a:p>
            <a:pPr marL="457200" indent="-457200">
              <a:buFont typeface="Wingdings" pitchFamily="2" charset="2"/>
              <a:buChar char="Ø"/>
            </a:pPr>
            <a:r>
              <a:rPr lang="en-US" sz="2600" dirty="0"/>
              <a:t>Banana language: </a:t>
            </a:r>
          </a:p>
          <a:p>
            <a:pPr marL="457200" lvl="1"/>
            <a:r>
              <a:rPr lang="en-US" sz="2600" dirty="0" err="1"/>
              <a:t>baboi</a:t>
            </a:r>
            <a:r>
              <a:rPr lang="en-US" sz="2600" dirty="0"/>
              <a:t>, </a:t>
            </a:r>
            <a:r>
              <a:rPr lang="en-US" sz="2600" dirty="0" err="1"/>
              <a:t>bananonina</a:t>
            </a:r>
            <a:r>
              <a:rPr lang="en-US" sz="2600" dirty="0"/>
              <a:t>, bello, </a:t>
            </a:r>
            <a:r>
              <a:rPr lang="en-US" sz="2600" dirty="0" err="1"/>
              <a:t>hana</a:t>
            </a:r>
            <a:r>
              <a:rPr lang="en-US" sz="2600" dirty="0"/>
              <a:t>, stupa</a:t>
            </a:r>
          </a:p>
          <a:p>
            <a:pPr marL="457200" lvl="1" indent="-457200">
              <a:buFont typeface="Wingdings" pitchFamily="2" charset="2"/>
              <a:buChar char="Ø"/>
            </a:pPr>
            <a:endParaRPr lang="en-US" sz="1200" dirty="0"/>
          </a:p>
          <a:p>
            <a:pPr marL="457200" lvl="1" indent="-457200">
              <a:buFont typeface="Wingdings" pitchFamily="2" charset="2"/>
              <a:buChar char="Ø"/>
            </a:pPr>
            <a:r>
              <a:rPr lang="en-US" sz="2600" dirty="0"/>
              <a:t>Furbish: </a:t>
            </a:r>
          </a:p>
          <a:p>
            <a:pPr marL="457200" lvl="1"/>
            <a:r>
              <a:rPr lang="en-US" sz="2600" dirty="0"/>
              <a:t>doo, dah, </a:t>
            </a:r>
            <a:r>
              <a:rPr lang="en-US" sz="2600" dirty="0" err="1"/>
              <a:t>toh</a:t>
            </a:r>
            <a:r>
              <a:rPr lang="en-US" sz="2600" dirty="0"/>
              <a:t>, </a:t>
            </a:r>
            <a:r>
              <a:rPr lang="en-US" sz="2600" dirty="0" err="1"/>
              <a:t>yoo</a:t>
            </a:r>
            <a:r>
              <a:rPr lang="en-US" sz="2600" dirty="0"/>
              <a:t>, dah-boo, </a:t>
            </a:r>
            <a:r>
              <a:rPr lang="en-US" sz="2600" dirty="0" err="1"/>
              <a:t>ee-tay</a:t>
            </a:r>
            <a:endParaRPr lang="en-US" sz="2600" dirty="0"/>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r>
              <a:rPr lang="en-US" sz="2600" b="1" dirty="0"/>
              <a:t>Test data</a:t>
            </a:r>
          </a:p>
          <a:p>
            <a:pPr marL="457200" indent="-457200">
              <a:buFont typeface="Arial" panose="020B0604020202020204" pitchFamily="34" charset="0"/>
              <a:buChar char="•"/>
            </a:pPr>
            <a:endParaRPr lang="en-US" sz="1200" b="1" dirty="0"/>
          </a:p>
          <a:p>
            <a:pPr marL="457200" indent="-457200">
              <a:buFont typeface="Wingdings" pitchFamily="2" charset="2"/>
              <a:buChar char="Ø"/>
            </a:pPr>
            <a:r>
              <a:rPr lang="en-US" sz="2600" dirty="0"/>
              <a:t>gelato</a:t>
            </a:r>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r>
              <a:rPr lang="en-US" sz="2600" dirty="0"/>
              <a:t>What is the language?</a:t>
            </a:r>
          </a:p>
          <a:p>
            <a:pPr marL="457200" indent="-457200">
              <a:buFont typeface="Arial" panose="020B0604020202020204" pitchFamily="34" charset="0"/>
              <a:buChar char="•"/>
            </a:pPr>
            <a:r>
              <a:rPr lang="en-US" sz="2600" dirty="0"/>
              <a:t>Why?</a:t>
            </a:r>
          </a:p>
          <a:p>
            <a:pPr marL="457200" indent="-457200">
              <a:buFont typeface="Arial" panose="020B0604020202020204" pitchFamily="34" charset="0"/>
              <a:buChar char="•"/>
            </a:pPr>
            <a:r>
              <a:rPr lang="en-US" sz="2600" dirty="0">
                <a:solidFill>
                  <a:srgbClr val="FF0000"/>
                </a:solidFill>
              </a:rPr>
              <a:t>Learning is hard without establishing the hypothesis class!</a:t>
            </a:r>
          </a:p>
        </p:txBody>
      </p:sp>
      <p:sp>
        <p:nvSpPr>
          <p:cNvPr id="2" name="Title 1"/>
          <p:cNvSpPr>
            <a:spLocks noGrp="1"/>
          </p:cNvSpPr>
          <p:nvPr>
            <p:ph type="title"/>
          </p:nvPr>
        </p:nvSpPr>
        <p:spPr/>
        <p:txBody>
          <a:bodyPr/>
          <a:lstStyle/>
          <a:p>
            <a:pPr algn="ctr"/>
            <a:r>
              <a:rPr lang="en-US" sz="3600" dirty="0"/>
              <a:t>Classification into Banana or Furbish</a:t>
            </a:r>
          </a:p>
        </p:txBody>
      </p:sp>
      <p:pic>
        <p:nvPicPr>
          <p:cNvPr id="7" name="Picture 6">
            <a:extLst>
              <a:ext uri="{FF2B5EF4-FFF2-40B4-BE49-F238E27FC236}">
                <a16:creationId xmlns:a16="http://schemas.microsoft.com/office/drawing/2014/main" id="{6FDE3F74-EE82-C843-95C1-65BE95020C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5928" y="1441968"/>
            <a:ext cx="1884219" cy="1884219"/>
          </a:xfrm>
          <a:prstGeom prst="rect">
            <a:avLst/>
          </a:prstGeom>
        </p:spPr>
      </p:pic>
      <p:pic>
        <p:nvPicPr>
          <p:cNvPr id="9" name="Picture 8">
            <a:extLst>
              <a:ext uri="{FF2B5EF4-FFF2-40B4-BE49-F238E27FC236}">
                <a16:creationId xmlns:a16="http://schemas.microsoft.com/office/drawing/2014/main" id="{33250C34-1A40-8C45-BFD1-5671D4885F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9054" y="3476338"/>
            <a:ext cx="2004937" cy="2014394"/>
          </a:xfrm>
          <a:prstGeom prst="rect">
            <a:avLst/>
          </a:prstGeom>
        </p:spPr>
      </p:pic>
    </p:spTree>
    <p:extLst>
      <p:ext uri="{BB962C8B-B14F-4D97-AF65-F5344CB8AC3E}">
        <p14:creationId xmlns:p14="http://schemas.microsoft.com/office/powerpoint/2010/main" val="10136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556" name="CustomShape 2"/>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Kendall Tau correlation:</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Ordinal measure based on counting concordant (P) and discordant (Q) pairs:</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557" name="Picture 401"/>
          <p:cNvPicPr/>
          <p:nvPr/>
        </p:nvPicPr>
        <p:blipFill>
          <a:blip r:embed="rId2"/>
          <a:stretch/>
        </p:blipFill>
        <p:spPr>
          <a:xfrm>
            <a:off x="3923640" y="2704320"/>
            <a:ext cx="2257920" cy="1338120"/>
          </a:xfrm>
          <a:prstGeom prst="rect">
            <a:avLst/>
          </a:prstGeom>
          <a:ln w="0">
            <a:noFill/>
          </a:ln>
        </p:spPr>
      </p:pic>
      <p:pic>
        <p:nvPicPr>
          <p:cNvPr id="558" name="Picture 402"/>
          <p:cNvPicPr/>
          <p:nvPr/>
        </p:nvPicPr>
        <p:blipFill>
          <a:blip r:embed="rId3"/>
          <a:stretch/>
        </p:blipFill>
        <p:spPr>
          <a:xfrm>
            <a:off x="1392120" y="5466960"/>
            <a:ext cx="7512120" cy="584280"/>
          </a:xfrm>
          <a:prstGeom prst="rect">
            <a:avLst/>
          </a:prstGeom>
          <a:ln w="0">
            <a:noFill/>
          </a:ln>
        </p:spPr>
      </p:pic>
      <p:pic>
        <p:nvPicPr>
          <p:cNvPr id="559" name="Picture 403"/>
          <p:cNvPicPr/>
          <p:nvPr/>
        </p:nvPicPr>
        <p:blipFill>
          <a:blip r:embed="rId4"/>
          <a:stretch/>
        </p:blipFill>
        <p:spPr>
          <a:xfrm>
            <a:off x="1378800" y="6309360"/>
            <a:ext cx="7581960" cy="605160"/>
          </a:xfrm>
          <a:prstGeom prst="rect">
            <a:avLst/>
          </a:prstGeom>
          <a:ln w="0">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8" name="CustomShape 2">
            <a:extLst>
              <a:ext uri="{FF2B5EF4-FFF2-40B4-BE49-F238E27FC236}">
                <a16:creationId xmlns:a16="http://schemas.microsoft.com/office/drawing/2014/main" id="{8815C875-C82A-9843-A1E4-1B1AC8A97D79}"/>
              </a:ext>
            </a:extLst>
          </p:cNvPr>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according to humans</a:t>
            </a:r>
          </a:p>
          <a:p>
            <a:pPr marL="432000" indent="-323640">
              <a:lnSpc>
                <a:spcPct val="100000"/>
              </a:lnSpc>
              <a:spcAft>
                <a:spcPts val="1414"/>
              </a:spcAft>
              <a:buClr>
                <a:srgbClr val="000000"/>
              </a:buClr>
              <a:buSzPct val="45000"/>
              <a:buFont typeface="Wingdings" charset="2"/>
              <a:buChar char=""/>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predicted by system</a:t>
            </a: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2" name="Picture 389">
            <a:extLst>
              <a:ext uri="{FF2B5EF4-FFF2-40B4-BE49-F238E27FC236}">
                <a16:creationId xmlns:a16="http://schemas.microsoft.com/office/drawing/2014/main" id="{E991BB1B-1762-16A2-FC9E-05C7833E00CE}"/>
              </a:ext>
            </a:extLst>
          </p:cNvPr>
          <p:cNvPicPr/>
          <p:nvPr/>
        </p:nvPicPr>
        <p:blipFill>
          <a:blip r:embed="rId2"/>
          <a:stretch/>
        </p:blipFill>
        <p:spPr>
          <a:xfrm>
            <a:off x="454305" y="2926080"/>
            <a:ext cx="1579320" cy="1446120"/>
          </a:xfrm>
          <a:prstGeom prst="rect">
            <a:avLst/>
          </a:prstGeom>
          <a:ln w="0">
            <a:noFill/>
          </a:ln>
        </p:spPr>
      </p:pic>
      <p:pic>
        <p:nvPicPr>
          <p:cNvPr id="6" name="Picture 393">
            <a:extLst>
              <a:ext uri="{FF2B5EF4-FFF2-40B4-BE49-F238E27FC236}">
                <a16:creationId xmlns:a16="http://schemas.microsoft.com/office/drawing/2014/main" id="{BE571636-E446-60B9-F1B4-89E9D213A15A}"/>
              </a:ext>
            </a:extLst>
          </p:cNvPr>
          <p:cNvPicPr/>
          <p:nvPr/>
        </p:nvPicPr>
        <p:blipFill>
          <a:blip r:embed="rId3"/>
          <a:stretch/>
        </p:blipFill>
        <p:spPr>
          <a:xfrm>
            <a:off x="7653585" y="2937600"/>
            <a:ext cx="1936440" cy="1462680"/>
          </a:xfrm>
          <a:prstGeom prst="rect">
            <a:avLst/>
          </a:prstGeom>
          <a:ln w="0">
            <a:noFill/>
          </a:ln>
        </p:spPr>
      </p:pic>
      <p:pic>
        <p:nvPicPr>
          <p:cNvPr id="7" name="Picture 394">
            <a:extLst>
              <a:ext uri="{FF2B5EF4-FFF2-40B4-BE49-F238E27FC236}">
                <a16:creationId xmlns:a16="http://schemas.microsoft.com/office/drawing/2014/main" id="{356A82CC-21FA-30D6-CBDF-17FDC240837A}"/>
              </a:ext>
            </a:extLst>
          </p:cNvPr>
          <p:cNvPicPr/>
          <p:nvPr/>
        </p:nvPicPr>
        <p:blipFill>
          <a:blip r:embed="rId2"/>
          <a:stretch/>
        </p:blipFill>
        <p:spPr>
          <a:xfrm>
            <a:off x="3817722" y="5677920"/>
            <a:ext cx="1596600" cy="1462680"/>
          </a:xfrm>
          <a:prstGeom prst="rect">
            <a:avLst/>
          </a:prstGeom>
          <a:ln w="0">
            <a:noFill/>
          </a:ln>
        </p:spPr>
      </p:pic>
      <p:pic>
        <p:nvPicPr>
          <p:cNvPr id="12" name="Picture 398">
            <a:extLst>
              <a:ext uri="{FF2B5EF4-FFF2-40B4-BE49-F238E27FC236}">
                <a16:creationId xmlns:a16="http://schemas.microsoft.com/office/drawing/2014/main" id="{03D51DCF-0320-8DE4-E057-6B833A6F95DE}"/>
              </a:ext>
            </a:extLst>
          </p:cNvPr>
          <p:cNvPicPr/>
          <p:nvPr/>
        </p:nvPicPr>
        <p:blipFill>
          <a:blip r:embed="rId3"/>
          <a:stretch/>
        </p:blipFill>
        <p:spPr>
          <a:xfrm>
            <a:off x="5576682" y="5677920"/>
            <a:ext cx="1940400" cy="1462680"/>
          </a:xfrm>
          <a:prstGeom prst="rect">
            <a:avLst/>
          </a:prstGeom>
          <a:ln w="0">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8" name="CustomShape 2">
            <a:extLst>
              <a:ext uri="{FF2B5EF4-FFF2-40B4-BE49-F238E27FC236}">
                <a16:creationId xmlns:a16="http://schemas.microsoft.com/office/drawing/2014/main" id="{8E941806-6061-0F4D-9B25-2FFA96859933}"/>
              </a:ext>
            </a:extLst>
          </p:cNvPr>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according to humans</a:t>
            </a:r>
          </a:p>
          <a:p>
            <a:pPr marL="432000" indent="-323640">
              <a:lnSpc>
                <a:spcPct val="100000"/>
              </a:lnSpc>
              <a:spcAft>
                <a:spcPts val="1414"/>
              </a:spcAft>
              <a:buClr>
                <a:srgbClr val="000000"/>
              </a:buClr>
              <a:buSzPct val="45000"/>
              <a:buFont typeface="Wingdings" charset="2"/>
              <a:buChar char=""/>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Order of difficulty predicted by system</a:t>
            </a: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2" name="Picture 389">
            <a:extLst>
              <a:ext uri="{FF2B5EF4-FFF2-40B4-BE49-F238E27FC236}">
                <a16:creationId xmlns:a16="http://schemas.microsoft.com/office/drawing/2014/main" id="{D6E8AFAF-6322-8F85-AA90-4C7B12645886}"/>
              </a:ext>
            </a:extLst>
          </p:cNvPr>
          <p:cNvPicPr/>
          <p:nvPr/>
        </p:nvPicPr>
        <p:blipFill>
          <a:blip r:embed="rId2"/>
          <a:stretch/>
        </p:blipFill>
        <p:spPr>
          <a:xfrm>
            <a:off x="454305" y="2926080"/>
            <a:ext cx="1579320" cy="1446120"/>
          </a:xfrm>
          <a:prstGeom prst="rect">
            <a:avLst/>
          </a:prstGeom>
          <a:ln w="0">
            <a:noFill/>
          </a:ln>
        </p:spPr>
      </p:pic>
      <p:pic>
        <p:nvPicPr>
          <p:cNvPr id="3" name="Picture 390">
            <a:extLst>
              <a:ext uri="{FF2B5EF4-FFF2-40B4-BE49-F238E27FC236}">
                <a16:creationId xmlns:a16="http://schemas.microsoft.com/office/drawing/2014/main" id="{0CA56106-A746-3D2A-7C74-B02CEF546A32}"/>
              </a:ext>
            </a:extLst>
          </p:cNvPr>
          <p:cNvPicPr/>
          <p:nvPr/>
        </p:nvPicPr>
        <p:blipFill>
          <a:blip r:embed="rId3"/>
          <a:stretch/>
        </p:blipFill>
        <p:spPr>
          <a:xfrm>
            <a:off x="2212545" y="2934360"/>
            <a:ext cx="1084680" cy="1446120"/>
          </a:xfrm>
          <a:prstGeom prst="rect">
            <a:avLst/>
          </a:prstGeom>
          <a:ln w="0">
            <a:noFill/>
          </a:ln>
        </p:spPr>
      </p:pic>
      <p:pic>
        <p:nvPicPr>
          <p:cNvPr id="7" name="Picture 394">
            <a:extLst>
              <a:ext uri="{FF2B5EF4-FFF2-40B4-BE49-F238E27FC236}">
                <a16:creationId xmlns:a16="http://schemas.microsoft.com/office/drawing/2014/main" id="{C1BFFDF6-3FF3-6676-07DC-8173038EE143}"/>
              </a:ext>
            </a:extLst>
          </p:cNvPr>
          <p:cNvPicPr/>
          <p:nvPr/>
        </p:nvPicPr>
        <p:blipFill>
          <a:blip r:embed="rId2"/>
          <a:stretch/>
        </p:blipFill>
        <p:spPr>
          <a:xfrm>
            <a:off x="3817722" y="5677920"/>
            <a:ext cx="1596600" cy="1462680"/>
          </a:xfrm>
          <a:prstGeom prst="rect">
            <a:avLst/>
          </a:prstGeom>
          <a:ln w="0">
            <a:noFill/>
          </a:ln>
        </p:spPr>
      </p:pic>
      <p:pic>
        <p:nvPicPr>
          <p:cNvPr id="9" name="Picture 395">
            <a:extLst>
              <a:ext uri="{FF2B5EF4-FFF2-40B4-BE49-F238E27FC236}">
                <a16:creationId xmlns:a16="http://schemas.microsoft.com/office/drawing/2014/main" id="{5FEBD503-30E7-A39E-9D3E-01DA094B2195}"/>
              </a:ext>
            </a:extLst>
          </p:cNvPr>
          <p:cNvPicPr/>
          <p:nvPr/>
        </p:nvPicPr>
        <p:blipFill>
          <a:blip r:embed="rId3"/>
          <a:stretch/>
        </p:blipFill>
        <p:spPr>
          <a:xfrm>
            <a:off x="467922" y="5674860"/>
            <a:ext cx="1084680" cy="1446120"/>
          </a:xfrm>
          <a:prstGeom prst="rect">
            <a:avLst/>
          </a:prstGeom>
          <a:ln w="0">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573" name="CustomShape 2"/>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What is the value of Kendall Tau correlation?</a:t>
            </a:r>
          </a:p>
          <a:p>
            <a:pPr marL="108360">
              <a:lnSpc>
                <a:spcPct val="100000"/>
              </a:lnSpc>
              <a:spcAft>
                <a:spcPts val="1414"/>
              </a:spcAft>
              <a:buClr>
                <a:srgbClr val="000000"/>
              </a:buClr>
              <a:buSzPct val="45000"/>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P = ?, Q = ?</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2" name="Picture 389">
            <a:extLst>
              <a:ext uri="{FF2B5EF4-FFF2-40B4-BE49-F238E27FC236}">
                <a16:creationId xmlns:a16="http://schemas.microsoft.com/office/drawing/2014/main" id="{9AFB5C34-3809-48A0-22B3-629CEA8CF64E}"/>
              </a:ext>
            </a:extLst>
          </p:cNvPr>
          <p:cNvPicPr/>
          <p:nvPr/>
        </p:nvPicPr>
        <p:blipFill>
          <a:blip r:embed="rId2"/>
          <a:stretch/>
        </p:blipFill>
        <p:spPr>
          <a:xfrm>
            <a:off x="454305" y="2926080"/>
            <a:ext cx="1579320" cy="1446120"/>
          </a:xfrm>
          <a:prstGeom prst="rect">
            <a:avLst/>
          </a:prstGeom>
          <a:ln w="0">
            <a:noFill/>
          </a:ln>
        </p:spPr>
      </p:pic>
      <p:pic>
        <p:nvPicPr>
          <p:cNvPr id="3" name="Picture 390">
            <a:extLst>
              <a:ext uri="{FF2B5EF4-FFF2-40B4-BE49-F238E27FC236}">
                <a16:creationId xmlns:a16="http://schemas.microsoft.com/office/drawing/2014/main" id="{135965C5-3845-54D4-E29F-D87421F01E5B}"/>
              </a:ext>
            </a:extLst>
          </p:cNvPr>
          <p:cNvPicPr/>
          <p:nvPr/>
        </p:nvPicPr>
        <p:blipFill>
          <a:blip r:embed="rId3"/>
          <a:stretch/>
        </p:blipFill>
        <p:spPr>
          <a:xfrm>
            <a:off x="2212545" y="2934360"/>
            <a:ext cx="1084680" cy="1446120"/>
          </a:xfrm>
          <a:prstGeom prst="rect">
            <a:avLst/>
          </a:prstGeom>
          <a:ln w="0">
            <a:noFill/>
          </a:ln>
        </p:spPr>
      </p:pic>
      <p:pic>
        <p:nvPicPr>
          <p:cNvPr id="4" name="Picture 391">
            <a:extLst>
              <a:ext uri="{FF2B5EF4-FFF2-40B4-BE49-F238E27FC236}">
                <a16:creationId xmlns:a16="http://schemas.microsoft.com/office/drawing/2014/main" id="{95DDE22C-7A1E-C570-F83D-EFEACDC7EE40}"/>
              </a:ext>
            </a:extLst>
          </p:cNvPr>
          <p:cNvPicPr/>
          <p:nvPr/>
        </p:nvPicPr>
        <p:blipFill>
          <a:blip r:embed="rId4"/>
          <a:stretch/>
        </p:blipFill>
        <p:spPr>
          <a:xfrm>
            <a:off x="3462825" y="2930040"/>
            <a:ext cx="1940400" cy="1455120"/>
          </a:xfrm>
          <a:prstGeom prst="rect">
            <a:avLst/>
          </a:prstGeom>
          <a:ln w="0">
            <a:noFill/>
          </a:ln>
        </p:spPr>
      </p:pic>
      <p:pic>
        <p:nvPicPr>
          <p:cNvPr id="5" name="Picture 392">
            <a:extLst>
              <a:ext uri="{FF2B5EF4-FFF2-40B4-BE49-F238E27FC236}">
                <a16:creationId xmlns:a16="http://schemas.microsoft.com/office/drawing/2014/main" id="{3781D8AF-1C87-1109-3121-786C84FDCB24}"/>
              </a:ext>
            </a:extLst>
          </p:cNvPr>
          <p:cNvPicPr/>
          <p:nvPr/>
        </p:nvPicPr>
        <p:blipFill>
          <a:blip r:embed="rId5"/>
          <a:stretch/>
        </p:blipFill>
        <p:spPr>
          <a:xfrm>
            <a:off x="5550465" y="2930040"/>
            <a:ext cx="1940400" cy="1455120"/>
          </a:xfrm>
          <a:prstGeom prst="rect">
            <a:avLst/>
          </a:prstGeom>
          <a:ln w="0">
            <a:noFill/>
          </a:ln>
        </p:spPr>
      </p:pic>
      <p:pic>
        <p:nvPicPr>
          <p:cNvPr id="6" name="Picture 393">
            <a:extLst>
              <a:ext uri="{FF2B5EF4-FFF2-40B4-BE49-F238E27FC236}">
                <a16:creationId xmlns:a16="http://schemas.microsoft.com/office/drawing/2014/main" id="{335D3F56-9654-0379-3468-ADDB60C89ABE}"/>
              </a:ext>
            </a:extLst>
          </p:cNvPr>
          <p:cNvPicPr/>
          <p:nvPr/>
        </p:nvPicPr>
        <p:blipFill>
          <a:blip r:embed="rId6"/>
          <a:stretch/>
        </p:blipFill>
        <p:spPr>
          <a:xfrm>
            <a:off x="7653585" y="2937600"/>
            <a:ext cx="1936440" cy="1462680"/>
          </a:xfrm>
          <a:prstGeom prst="rect">
            <a:avLst/>
          </a:prstGeom>
          <a:ln w="0">
            <a:noFill/>
          </a:ln>
        </p:spPr>
      </p:pic>
      <p:pic>
        <p:nvPicPr>
          <p:cNvPr id="7" name="Picture 394">
            <a:extLst>
              <a:ext uri="{FF2B5EF4-FFF2-40B4-BE49-F238E27FC236}">
                <a16:creationId xmlns:a16="http://schemas.microsoft.com/office/drawing/2014/main" id="{627ED3F8-4D3F-C516-68E5-9F31AF108C0F}"/>
              </a:ext>
            </a:extLst>
          </p:cNvPr>
          <p:cNvPicPr/>
          <p:nvPr/>
        </p:nvPicPr>
        <p:blipFill>
          <a:blip r:embed="rId2"/>
          <a:stretch/>
        </p:blipFill>
        <p:spPr>
          <a:xfrm>
            <a:off x="3817722" y="5677920"/>
            <a:ext cx="1596600" cy="1462680"/>
          </a:xfrm>
          <a:prstGeom prst="rect">
            <a:avLst/>
          </a:prstGeom>
          <a:ln w="0">
            <a:noFill/>
          </a:ln>
        </p:spPr>
      </p:pic>
      <p:pic>
        <p:nvPicPr>
          <p:cNvPr id="8" name="Picture 395">
            <a:extLst>
              <a:ext uri="{FF2B5EF4-FFF2-40B4-BE49-F238E27FC236}">
                <a16:creationId xmlns:a16="http://schemas.microsoft.com/office/drawing/2014/main" id="{AABDC282-EC5D-5702-103F-B925F3BE4CD4}"/>
              </a:ext>
            </a:extLst>
          </p:cNvPr>
          <p:cNvPicPr/>
          <p:nvPr/>
        </p:nvPicPr>
        <p:blipFill>
          <a:blip r:embed="rId3"/>
          <a:stretch/>
        </p:blipFill>
        <p:spPr>
          <a:xfrm>
            <a:off x="467922" y="5674860"/>
            <a:ext cx="1084680" cy="1446120"/>
          </a:xfrm>
          <a:prstGeom prst="rect">
            <a:avLst/>
          </a:prstGeom>
          <a:ln w="0">
            <a:noFill/>
          </a:ln>
        </p:spPr>
      </p:pic>
      <p:pic>
        <p:nvPicPr>
          <p:cNvPr id="9" name="Picture 396">
            <a:extLst>
              <a:ext uri="{FF2B5EF4-FFF2-40B4-BE49-F238E27FC236}">
                <a16:creationId xmlns:a16="http://schemas.microsoft.com/office/drawing/2014/main" id="{4AE435FB-DD4A-7711-1CFF-674FF109FACF}"/>
              </a:ext>
            </a:extLst>
          </p:cNvPr>
          <p:cNvPicPr/>
          <p:nvPr/>
        </p:nvPicPr>
        <p:blipFill>
          <a:blip r:embed="rId4"/>
          <a:stretch/>
        </p:blipFill>
        <p:spPr>
          <a:xfrm>
            <a:off x="1714962" y="5670360"/>
            <a:ext cx="1940400" cy="1455120"/>
          </a:xfrm>
          <a:prstGeom prst="rect">
            <a:avLst/>
          </a:prstGeom>
          <a:ln w="0">
            <a:noFill/>
          </a:ln>
        </p:spPr>
      </p:pic>
      <p:pic>
        <p:nvPicPr>
          <p:cNvPr id="10" name="Picture 397">
            <a:extLst>
              <a:ext uri="{FF2B5EF4-FFF2-40B4-BE49-F238E27FC236}">
                <a16:creationId xmlns:a16="http://schemas.microsoft.com/office/drawing/2014/main" id="{B1A625DE-8727-3D81-C2BA-B1C0E0B06C4E}"/>
              </a:ext>
            </a:extLst>
          </p:cNvPr>
          <p:cNvPicPr/>
          <p:nvPr/>
        </p:nvPicPr>
        <p:blipFill>
          <a:blip r:embed="rId5"/>
          <a:stretch/>
        </p:blipFill>
        <p:spPr>
          <a:xfrm>
            <a:off x="7679442" y="5677920"/>
            <a:ext cx="1940400" cy="1455120"/>
          </a:xfrm>
          <a:prstGeom prst="rect">
            <a:avLst/>
          </a:prstGeom>
          <a:ln w="0">
            <a:noFill/>
          </a:ln>
        </p:spPr>
      </p:pic>
      <p:pic>
        <p:nvPicPr>
          <p:cNvPr id="11" name="Picture 398">
            <a:extLst>
              <a:ext uri="{FF2B5EF4-FFF2-40B4-BE49-F238E27FC236}">
                <a16:creationId xmlns:a16="http://schemas.microsoft.com/office/drawing/2014/main" id="{18160B7C-D234-1FD5-B1CA-BA87FEFA7443}"/>
              </a:ext>
            </a:extLst>
          </p:cNvPr>
          <p:cNvPicPr/>
          <p:nvPr/>
        </p:nvPicPr>
        <p:blipFill>
          <a:blip r:embed="rId6"/>
          <a:stretch/>
        </p:blipFill>
        <p:spPr>
          <a:xfrm>
            <a:off x="5576682" y="5677920"/>
            <a:ext cx="1940400" cy="1462680"/>
          </a:xfrm>
          <a:prstGeom prst="rect">
            <a:avLst/>
          </a:prstGeom>
          <a:ln w="0">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CustomShape 1"/>
          <p:cNvSpPr/>
          <p:nvPr/>
        </p:nvSpPr>
        <p:spPr>
          <a:xfrm>
            <a:off x="504000" y="301320"/>
            <a:ext cx="9071280" cy="1261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en-US" sz="4400" spc="-1" dirty="0">
                <a:solidFill>
                  <a:srgbClr val="000000"/>
                </a:solidFill>
                <a:uFill>
                  <a:solidFill>
                    <a:srgbClr val="FFFFFF"/>
                  </a:solidFill>
                </a:uFill>
              </a:rPr>
              <a:t>How do we evaluate a regression model?</a:t>
            </a:r>
          </a:p>
        </p:txBody>
      </p:sp>
      <p:sp>
        <p:nvSpPr>
          <p:cNvPr id="585" name="CustomShape 2"/>
          <p:cNvSpPr/>
          <p:nvPr/>
        </p:nvSpPr>
        <p:spPr>
          <a:xfrm>
            <a:off x="504000" y="2057040"/>
            <a:ext cx="9071280" cy="43840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3640">
              <a:lnSpc>
                <a:spcPct val="100000"/>
              </a:lnSpc>
              <a:spcAft>
                <a:spcPts val="1414"/>
              </a:spcAft>
              <a:buClr>
                <a:srgbClr val="000000"/>
              </a:buClr>
              <a:buSzPct val="45000"/>
              <a:buFont typeface="Wingdings" charset="2"/>
              <a:buChar char=""/>
            </a:pPr>
            <a:r>
              <a:rPr lang="en-US" sz="2800" spc="-1" dirty="0">
                <a:solidFill>
                  <a:srgbClr val="000000"/>
                </a:solidFill>
              </a:rPr>
              <a:t>What is the value of Kendall Tau correlation?</a:t>
            </a: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spcAft>
                <a:spcPts val="1414"/>
              </a:spcAft>
            </a:pPr>
            <a:endParaRPr lang="en-US" sz="2800" b="0" strike="noStrike" spc="-1" dirty="0">
              <a:latin typeface="Arial"/>
            </a:endParaRPr>
          </a:p>
          <a:p>
            <a:pPr marL="432000" indent="-323640">
              <a:lnSpc>
                <a:spcPct val="100000"/>
              </a:lnSpc>
              <a:spcAft>
                <a:spcPts val="1414"/>
              </a:spcAft>
              <a:buClr>
                <a:srgbClr val="000000"/>
              </a:buClr>
              <a:buSzPct val="45000"/>
              <a:buFont typeface="Wingdings" charset="2"/>
              <a:buChar char=""/>
            </a:pPr>
            <a:r>
              <a:rPr lang="en-US" sz="2800" b="0" strike="noStrike" spc="-1" dirty="0">
                <a:solidFill>
                  <a:srgbClr val="000000"/>
                </a:solidFill>
                <a:latin typeface="Arial"/>
                <a:ea typeface="DejaVu Sans"/>
              </a:rPr>
              <a:t>P = 7, Q = 3, Kendall Tau = (7-3) / 10 = 0.4 </a:t>
            </a:r>
            <a:endParaRPr lang="en-US" sz="2800" b="0" strike="noStrike" spc="-1" dirty="0">
              <a:latin typeface="Arial"/>
            </a:endParaRPr>
          </a:p>
          <a:p>
            <a:pPr>
              <a:lnSpc>
                <a:spcPct val="100000"/>
              </a:lnSpc>
              <a:spcAft>
                <a:spcPts val="1414"/>
              </a:spcAft>
            </a:pPr>
            <a:endParaRPr lang="en-US" sz="2800" b="0" strike="noStrike" spc="-1" dirty="0">
              <a:latin typeface="Arial"/>
            </a:endParaRPr>
          </a:p>
          <a:p>
            <a:pPr>
              <a:lnSpc>
                <a:spcPct val="100000"/>
              </a:lnSpc>
            </a:pPr>
            <a:endParaRPr lang="en-US" sz="2800" b="0" strike="noStrike" spc="-1" dirty="0">
              <a:latin typeface="Arial"/>
            </a:endParaRPr>
          </a:p>
          <a:p>
            <a:pPr>
              <a:lnSpc>
                <a:spcPct val="100000"/>
              </a:lnSpc>
            </a:pPr>
            <a:endParaRPr lang="en-US" sz="2800" b="0" strike="noStrike" spc="-1" dirty="0">
              <a:latin typeface="Arial"/>
            </a:endParaRPr>
          </a:p>
        </p:txBody>
      </p:sp>
      <p:pic>
        <p:nvPicPr>
          <p:cNvPr id="2" name="Picture 389">
            <a:extLst>
              <a:ext uri="{FF2B5EF4-FFF2-40B4-BE49-F238E27FC236}">
                <a16:creationId xmlns:a16="http://schemas.microsoft.com/office/drawing/2014/main" id="{DF194D6B-34A7-5D02-A0B3-1D619EA3A8F2}"/>
              </a:ext>
            </a:extLst>
          </p:cNvPr>
          <p:cNvPicPr/>
          <p:nvPr/>
        </p:nvPicPr>
        <p:blipFill>
          <a:blip r:embed="rId2"/>
          <a:stretch/>
        </p:blipFill>
        <p:spPr>
          <a:xfrm>
            <a:off x="454305" y="2926080"/>
            <a:ext cx="1579320" cy="1446120"/>
          </a:xfrm>
          <a:prstGeom prst="rect">
            <a:avLst/>
          </a:prstGeom>
          <a:ln w="0">
            <a:noFill/>
          </a:ln>
        </p:spPr>
      </p:pic>
      <p:pic>
        <p:nvPicPr>
          <p:cNvPr id="3" name="Picture 390">
            <a:extLst>
              <a:ext uri="{FF2B5EF4-FFF2-40B4-BE49-F238E27FC236}">
                <a16:creationId xmlns:a16="http://schemas.microsoft.com/office/drawing/2014/main" id="{9BADD562-CF65-B5DF-07D8-DAC77ED7CFD3}"/>
              </a:ext>
            </a:extLst>
          </p:cNvPr>
          <p:cNvPicPr/>
          <p:nvPr/>
        </p:nvPicPr>
        <p:blipFill>
          <a:blip r:embed="rId3"/>
          <a:stretch/>
        </p:blipFill>
        <p:spPr>
          <a:xfrm>
            <a:off x="2212545" y="2934360"/>
            <a:ext cx="1084680" cy="1446120"/>
          </a:xfrm>
          <a:prstGeom prst="rect">
            <a:avLst/>
          </a:prstGeom>
          <a:ln w="0">
            <a:noFill/>
          </a:ln>
        </p:spPr>
      </p:pic>
      <p:pic>
        <p:nvPicPr>
          <p:cNvPr id="4" name="Picture 391">
            <a:extLst>
              <a:ext uri="{FF2B5EF4-FFF2-40B4-BE49-F238E27FC236}">
                <a16:creationId xmlns:a16="http://schemas.microsoft.com/office/drawing/2014/main" id="{DB626A84-A9B9-1566-CEF3-9F8FF570BD92}"/>
              </a:ext>
            </a:extLst>
          </p:cNvPr>
          <p:cNvPicPr/>
          <p:nvPr/>
        </p:nvPicPr>
        <p:blipFill>
          <a:blip r:embed="rId4"/>
          <a:stretch/>
        </p:blipFill>
        <p:spPr>
          <a:xfrm>
            <a:off x="3462825" y="2930040"/>
            <a:ext cx="1940400" cy="1455120"/>
          </a:xfrm>
          <a:prstGeom prst="rect">
            <a:avLst/>
          </a:prstGeom>
          <a:ln w="0">
            <a:noFill/>
          </a:ln>
        </p:spPr>
      </p:pic>
      <p:pic>
        <p:nvPicPr>
          <p:cNvPr id="5" name="Picture 392">
            <a:extLst>
              <a:ext uri="{FF2B5EF4-FFF2-40B4-BE49-F238E27FC236}">
                <a16:creationId xmlns:a16="http://schemas.microsoft.com/office/drawing/2014/main" id="{E0E434E2-0711-9BA3-940D-FF5A9A13F77D}"/>
              </a:ext>
            </a:extLst>
          </p:cNvPr>
          <p:cNvPicPr/>
          <p:nvPr/>
        </p:nvPicPr>
        <p:blipFill>
          <a:blip r:embed="rId5"/>
          <a:stretch/>
        </p:blipFill>
        <p:spPr>
          <a:xfrm>
            <a:off x="5550465" y="2930040"/>
            <a:ext cx="1940400" cy="1455120"/>
          </a:xfrm>
          <a:prstGeom prst="rect">
            <a:avLst/>
          </a:prstGeom>
          <a:ln w="0">
            <a:noFill/>
          </a:ln>
        </p:spPr>
      </p:pic>
      <p:pic>
        <p:nvPicPr>
          <p:cNvPr id="6" name="Picture 393">
            <a:extLst>
              <a:ext uri="{FF2B5EF4-FFF2-40B4-BE49-F238E27FC236}">
                <a16:creationId xmlns:a16="http://schemas.microsoft.com/office/drawing/2014/main" id="{846A7DE8-A757-2FF0-EC9B-881A979C9AE1}"/>
              </a:ext>
            </a:extLst>
          </p:cNvPr>
          <p:cNvPicPr/>
          <p:nvPr/>
        </p:nvPicPr>
        <p:blipFill>
          <a:blip r:embed="rId6"/>
          <a:stretch/>
        </p:blipFill>
        <p:spPr>
          <a:xfrm>
            <a:off x="7653585" y="2937600"/>
            <a:ext cx="1936440" cy="1462680"/>
          </a:xfrm>
          <a:prstGeom prst="rect">
            <a:avLst/>
          </a:prstGeom>
          <a:ln w="0">
            <a:noFill/>
          </a:ln>
        </p:spPr>
      </p:pic>
      <p:pic>
        <p:nvPicPr>
          <p:cNvPr id="7" name="Picture 394">
            <a:extLst>
              <a:ext uri="{FF2B5EF4-FFF2-40B4-BE49-F238E27FC236}">
                <a16:creationId xmlns:a16="http://schemas.microsoft.com/office/drawing/2014/main" id="{3E7C274D-3F0C-1432-0452-D10FFFF27328}"/>
              </a:ext>
            </a:extLst>
          </p:cNvPr>
          <p:cNvPicPr/>
          <p:nvPr/>
        </p:nvPicPr>
        <p:blipFill>
          <a:blip r:embed="rId2"/>
          <a:stretch/>
        </p:blipFill>
        <p:spPr>
          <a:xfrm>
            <a:off x="3817722" y="5677920"/>
            <a:ext cx="1596600" cy="1462680"/>
          </a:xfrm>
          <a:prstGeom prst="rect">
            <a:avLst/>
          </a:prstGeom>
          <a:ln w="0">
            <a:noFill/>
          </a:ln>
        </p:spPr>
      </p:pic>
      <p:pic>
        <p:nvPicPr>
          <p:cNvPr id="8" name="Picture 395">
            <a:extLst>
              <a:ext uri="{FF2B5EF4-FFF2-40B4-BE49-F238E27FC236}">
                <a16:creationId xmlns:a16="http://schemas.microsoft.com/office/drawing/2014/main" id="{5B755C08-3DF2-7EBF-DBE5-75170E2C52FA}"/>
              </a:ext>
            </a:extLst>
          </p:cNvPr>
          <p:cNvPicPr/>
          <p:nvPr/>
        </p:nvPicPr>
        <p:blipFill>
          <a:blip r:embed="rId3"/>
          <a:stretch/>
        </p:blipFill>
        <p:spPr>
          <a:xfrm>
            <a:off x="467922" y="5674860"/>
            <a:ext cx="1084680" cy="1446120"/>
          </a:xfrm>
          <a:prstGeom prst="rect">
            <a:avLst/>
          </a:prstGeom>
          <a:ln w="0">
            <a:noFill/>
          </a:ln>
        </p:spPr>
      </p:pic>
      <p:pic>
        <p:nvPicPr>
          <p:cNvPr id="9" name="Picture 396">
            <a:extLst>
              <a:ext uri="{FF2B5EF4-FFF2-40B4-BE49-F238E27FC236}">
                <a16:creationId xmlns:a16="http://schemas.microsoft.com/office/drawing/2014/main" id="{933EC310-62B7-2423-054C-3126517A7D3F}"/>
              </a:ext>
            </a:extLst>
          </p:cNvPr>
          <p:cNvPicPr/>
          <p:nvPr/>
        </p:nvPicPr>
        <p:blipFill>
          <a:blip r:embed="rId4"/>
          <a:stretch/>
        </p:blipFill>
        <p:spPr>
          <a:xfrm>
            <a:off x="1714962" y="5670360"/>
            <a:ext cx="1940400" cy="1455120"/>
          </a:xfrm>
          <a:prstGeom prst="rect">
            <a:avLst/>
          </a:prstGeom>
          <a:ln w="0">
            <a:noFill/>
          </a:ln>
        </p:spPr>
      </p:pic>
      <p:pic>
        <p:nvPicPr>
          <p:cNvPr id="10" name="Picture 397">
            <a:extLst>
              <a:ext uri="{FF2B5EF4-FFF2-40B4-BE49-F238E27FC236}">
                <a16:creationId xmlns:a16="http://schemas.microsoft.com/office/drawing/2014/main" id="{61D1A96A-3F48-B427-ECCD-DD0CB4ABCE03}"/>
              </a:ext>
            </a:extLst>
          </p:cNvPr>
          <p:cNvPicPr/>
          <p:nvPr/>
        </p:nvPicPr>
        <p:blipFill>
          <a:blip r:embed="rId5"/>
          <a:stretch/>
        </p:blipFill>
        <p:spPr>
          <a:xfrm>
            <a:off x="7679442" y="5677920"/>
            <a:ext cx="1940400" cy="1455120"/>
          </a:xfrm>
          <a:prstGeom prst="rect">
            <a:avLst/>
          </a:prstGeom>
          <a:ln w="0">
            <a:noFill/>
          </a:ln>
        </p:spPr>
      </p:pic>
      <p:pic>
        <p:nvPicPr>
          <p:cNvPr id="11" name="Picture 398">
            <a:extLst>
              <a:ext uri="{FF2B5EF4-FFF2-40B4-BE49-F238E27FC236}">
                <a16:creationId xmlns:a16="http://schemas.microsoft.com/office/drawing/2014/main" id="{DED38879-8068-ED84-9BDE-83ED0F9C2953}"/>
              </a:ext>
            </a:extLst>
          </p:cNvPr>
          <p:cNvPicPr/>
          <p:nvPr/>
        </p:nvPicPr>
        <p:blipFill>
          <a:blip r:embed="rId6"/>
          <a:stretch/>
        </p:blipFill>
        <p:spPr>
          <a:xfrm>
            <a:off x="5576682" y="5677920"/>
            <a:ext cx="1940400" cy="1462680"/>
          </a:xfrm>
          <a:prstGeom prst="rect">
            <a:avLst/>
          </a:prstGeom>
          <a:ln w="0">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Rectangle 2"/>
          <p:cNvSpPr>
            <a:spLocks noGrp="1" noChangeArrowheads="1"/>
          </p:cNvSpPr>
          <p:nvPr>
            <p:ph type="title"/>
          </p:nvPr>
        </p:nvSpPr>
        <p:spPr/>
        <p:txBody>
          <a:bodyPr/>
          <a:lstStyle/>
          <a:p>
            <a:pPr algn="ctr"/>
            <a:r>
              <a:rPr lang="en-US" dirty="0"/>
              <a:t>In-class demo (if there is time)</a:t>
            </a:r>
          </a:p>
        </p:txBody>
      </p:sp>
      <mc:AlternateContent xmlns:mc="http://schemas.openxmlformats.org/markup-compatibility/2006" xmlns:a14="http://schemas.microsoft.com/office/drawing/2010/main">
        <mc:Choice Requires="a14">
          <p:sp>
            <p:nvSpPr>
              <p:cNvPr id="2" name="Content Placeholder 1"/>
              <p:cNvSpPr>
                <a:spLocks noGrp="1"/>
              </p:cNvSpPr>
              <p:nvPr>
                <p:ph type="subTitle"/>
              </p:nvPr>
            </p:nvSpPr>
            <p:spPr>
              <a:xfrm>
                <a:off x="504000" y="2000249"/>
                <a:ext cx="9071640" cy="4900613"/>
              </a:xfrm>
            </p:spPr>
            <p:txBody>
              <a:bodyPr/>
              <a:lstStyle/>
              <a:p>
                <a:pPr marL="457200" indent="-457200">
                  <a:buFont typeface="Arial" panose="020B0604020202020204" pitchFamily="34" charset="0"/>
                  <a:buChar char="•"/>
                </a:pPr>
                <a:r>
                  <a:rPr lang="en-US" sz="2800" dirty="0"/>
                  <a:t>Variables:</a:t>
                </a:r>
              </a:p>
              <a:p>
                <a:r>
                  <a:rPr lang="en-US" sz="2400" dirty="0"/>
                  <a:t>Y = {does not play football, plays football}</a:t>
                </a:r>
              </a:p>
              <a:p>
                <a:r>
                  <a:rPr lang="en-US" sz="2400" dirty="0"/>
                  <a:t>X</a:t>
                </a:r>
                <a:r>
                  <a:rPr lang="en-US" sz="2400" baseline="-25000" dirty="0"/>
                  <a:t>1</a:t>
                </a:r>
                <a:r>
                  <a:rPr lang="en-US" sz="2400" dirty="0"/>
                  <a:t> = {does not watch sports on TV, watches sports on TV}</a:t>
                </a:r>
              </a:p>
              <a:p>
                <a:r>
                  <a:rPr lang="en-US" sz="2400" dirty="0"/>
                  <a:t>X</a:t>
                </a:r>
                <a:r>
                  <a:rPr lang="en-US" sz="2400" baseline="-25000" dirty="0"/>
                  <a:t>2</a:t>
                </a:r>
                <a:r>
                  <a:rPr lang="en-US" sz="2400" dirty="0"/>
                  <a:t> = {girl, boy}</a:t>
                </a:r>
              </a:p>
              <a:p>
                <a:endParaRPr lang="en-US" sz="2800" dirty="0"/>
              </a:p>
              <a:p>
                <a:pPr marL="457200" indent="-457200">
                  <a:buFont typeface="Arial" panose="020B0604020202020204" pitchFamily="34" charset="0"/>
                  <a:buChar char="•"/>
                </a:pPr>
                <a:r>
                  <a:rPr lang="en-US" sz="2800" dirty="0"/>
                  <a:t>Estimate:</a:t>
                </a:r>
              </a:p>
              <a:p>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r>
                          <a:rPr lang="ro-RO" sz="2800" i="1">
                            <a:latin typeface="Cambria Math" panose="02040503050406030204" pitchFamily="18" charset="0"/>
                          </a:rPr>
                          <m:t>𝑌</m:t>
                        </m:r>
                        <m:r>
                          <a:rPr lang="ro-RO" sz="2800" i="1">
                            <a:latin typeface="Cambria Math" panose="02040503050406030204" pitchFamily="18" charset="0"/>
                          </a:rPr>
                          <m:t>=0</m:t>
                        </m:r>
                      </m:e>
                    </m:d>
                  </m:oMath>
                </a14:m>
                <a:r>
                  <a:rPr lang="en-US" sz="2800" dirty="0"/>
                  <a:t>, </a:t>
                </a:r>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r>
                          <a:rPr lang="ro-RO" sz="2800" i="1">
                            <a:latin typeface="Cambria Math" panose="02040503050406030204" pitchFamily="18" charset="0"/>
                          </a:rPr>
                          <m:t>𝑌</m:t>
                        </m:r>
                        <m:r>
                          <a:rPr lang="ro-RO" sz="2800" i="1">
                            <a:latin typeface="Cambria Math" panose="02040503050406030204" pitchFamily="18" charset="0"/>
                          </a:rPr>
                          <m:t>=1</m:t>
                        </m:r>
                      </m:e>
                    </m:d>
                  </m:oMath>
                </a14:m>
                <a:endParaRPr lang="en-US" sz="2800" dirty="0"/>
              </a:p>
              <a:p>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b="0" i="1" smtClean="0">
                                <a:latin typeface="Cambria Math" panose="02040503050406030204" pitchFamily="18" charset="0"/>
                              </a:rPr>
                              <m:t>1</m:t>
                            </m:r>
                          </m:sub>
                        </m:sSub>
                        <m:r>
                          <a:rPr lang="ro-RO" sz="2800" i="1">
                            <a:latin typeface="Cambria Math" panose="02040503050406030204" pitchFamily="18" charset="0"/>
                          </a:rPr>
                          <m:t>=</m:t>
                        </m:r>
                        <m:r>
                          <a:rPr lang="en-US" sz="2800" b="0" i="1" smtClean="0">
                            <a:latin typeface="Cambria Math" panose="02040503050406030204" pitchFamily="18" charset="0"/>
                          </a:rPr>
                          <m:t>0</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=0</m:t>
                        </m:r>
                      </m:e>
                    </m:d>
                  </m:oMath>
                </a14:m>
                <a:r>
                  <a:rPr lang="en-US" sz="2800" dirty="0"/>
                  <a:t>, </a:t>
                </a:r>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b="0" i="1" smtClean="0">
                                <a:latin typeface="Cambria Math" panose="02040503050406030204" pitchFamily="18" charset="0"/>
                              </a:rPr>
                              <m:t>1</m:t>
                            </m:r>
                          </m:sub>
                        </m:sSub>
                        <m:r>
                          <a:rPr lang="ro-RO" sz="2800" i="1">
                            <a:latin typeface="Cambria Math" panose="02040503050406030204" pitchFamily="18" charset="0"/>
                          </a:rPr>
                          <m:t>=</m:t>
                        </m:r>
                        <m:r>
                          <a:rPr lang="en-US" sz="2800" b="0" i="1" smtClean="0">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=0</m:t>
                        </m:r>
                      </m:e>
                    </m:d>
                  </m:oMath>
                </a14:m>
                <a:endParaRPr lang="en-US" sz="2800" dirty="0"/>
              </a:p>
              <a:p>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i="1">
                                <a:latin typeface="Cambria Math" panose="02040503050406030204" pitchFamily="18" charset="0"/>
                              </a:rPr>
                              <m:t>2</m:t>
                            </m:r>
                          </m:sub>
                        </m:sSub>
                        <m:r>
                          <a:rPr lang="ro-RO" sz="2800" i="1">
                            <a:latin typeface="Cambria Math" panose="02040503050406030204" pitchFamily="18" charset="0"/>
                          </a:rPr>
                          <m:t>=</m:t>
                        </m:r>
                        <m:r>
                          <a:rPr lang="en-US" sz="2800" i="1">
                            <a:latin typeface="Cambria Math" panose="02040503050406030204" pitchFamily="18" charset="0"/>
                          </a:rPr>
                          <m:t>0</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=0</m:t>
                        </m:r>
                      </m:e>
                    </m:d>
                  </m:oMath>
                </a14:m>
                <a:r>
                  <a:rPr lang="en-US" sz="2800" dirty="0"/>
                  <a:t>, </a:t>
                </a:r>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i="1">
                                <a:latin typeface="Cambria Math" panose="02040503050406030204" pitchFamily="18" charset="0"/>
                              </a:rPr>
                              <m:t>2</m:t>
                            </m:r>
                          </m:sub>
                        </m:sSub>
                        <m:r>
                          <a:rPr lang="ro-RO" sz="2800" i="1">
                            <a:latin typeface="Cambria Math" panose="02040503050406030204" pitchFamily="18" charset="0"/>
                          </a:rPr>
                          <m:t>=</m:t>
                        </m:r>
                        <m:r>
                          <a:rPr lang="en-US" sz="2800" i="1">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=0</m:t>
                        </m:r>
                      </m:e>
                    </m:d>
                  </m:oMath>
                </a14:m>
                <a:endParaRPr lang="en-US" sz="2800" dirty="0"/>
              </a:p>
              <a:p>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i="1">
                                <a:latin typeface="Cambria Math" panose="02040503050406030204" pitchFamily="18" charset="0"/>
                              </a:rPr>
                              <m:t>1</m:t>
                            </m:r>
                          </m:sub>
                        </m:sSub>
                        <m:r>
                          <a:rPr lang="ro-RO" sz="2800" i="1">
                            <a:latin typeface="Cambria Math" panose="02040503050406030204" pitchFamily="18" charset="0"/>
                          </a:rPr>
                          <m:t>=</m:t>
                        </m:r>
                        <m:r>
                          <a:rPr lang="en-US" sz="2800" b="0" i="1" smtClean="0">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=1</m:t>
                        </m:r>
                      </m:e>
                    </m:d>
                  </m:oMath>
                </a14:m>
                <a:r>
                  <a:rPr lang="en-US" sz="2800" dirty="0"/>
                  <a:t>, </a:t>
                </a:r>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b="0" i="1" smtClean="0">
                                <a:latin typeface="Cambria Math" panose="02040503050406030204" pitchFamily="18" charset="0"/>
                              </a:rPr>
                              <m:t>1</m:t>
                            </m:r>
                          </m:sub>
                        </m:sSub>
                        <m:r>
                          <a:rPr lang="ro-RO" sz="2800" i="1">
                            <a:latin typeface="Cambria Math" panose="02040503050406030204" pitchFamily="18" charset="0"/>
                          </a:rPr>
                          <m:t>=</m:t>
                        </m:r>
                        <m:r>
                          <a:rPr lang="en-US" sz="2800" b="0" i="1" smtClean="0">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=1</m:t>
                        </m:r>
                      </m:e>
                    </m:d>
                  </m:oMath>
                </a14:m>
                <a:endParaRPr lang="en-US" sz="2800" dirty="0"/>
              </a:p>
              <a:p>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b="0" i="1" smtClean="0">
                                <a:latin typeface="Cambria Math" panose="02040503050406030204" pitchFamily="18" charset="0"/>
                              </a:rPr>
                              <m:t>2</m:t>
                            </m:r>
                          </m:sub>
                        </m:sSub>
                        <m:r>
                          <a:rPr lang="ro-RO" sz="2800" i="1">
                            <a:latin typeface="Cambria Math" panose="02040503050406030204" pitchFamily="18" charset="0"/>
                          </a:rPr>
                          <m:t>=</m:t>
                        </m:r>
                        <m:r>
                          <a:rPr lang="en-US" sz="2800" i="1">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=1</m:t>
                        </m:r>
                      </m:e>
                    </m:d>
                  </m:oMath>
                </a14:m>
                <a:r>
                  <a:rPr lang="en-US" sz="2800" dirty="0"/>
                  <a:t>, </a:t>
                </a:r>
                <a14:m>
                  <m:oMath xmlns:m="http://schemas.openxmlformats.org/officeDocument/2006/math">
                    <m:r>
                      <a:rPr lang="ro-RO" sz="2800" i="1">
                        <a:latin typeface="Cambria Math" panose="02040503050406030204" pitchFamily="18" charset="0"/>
                      </a:rPr>
                      <m:t>𝑃</m:t>
                    </m:r>
                    <m:d>
                      <m:dPr>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r>
                              <a:rPr lang="ro-RO" sz="2800" i="1">
                                <a:latin typeface="Cambria Math" panose="02040503050406030204" pitchFamily="18" charset="0"/>
                              </a:rPr>
                              <m:t>𝑋</m:t>
                            </m:r>
                          </m:e>
                          <m:sub>
                            <m:r>
                              <a:rPr lang="en-US" sz="2800" b="0" i="1" smtClean="0">
                                <a:latin typeface="Cambria Math" panose="02040503050406030204" pitchFamily="18" charset="0"/>
                              </a:rPr>
                              <m:t>2</m:t>
                            </m:r>
                          </m:sub>
                        </m:sSub>
                        <m:r>
                          <a:rPr lang="ro-RO" sz="2800" i="1">
                            <a:latin typeface="Cambria Math" panose="02040503050406030204" pitchFamily="18" charset="0"/>
                          </a:rPr>
                          <m:t>=</m:t>
                        </m:r>
                        <m:r>
                          <a:rPr lang="en-US" sz="2800" i="1">
                            <a:latin typeface="Cambria Math" panose="02040503050406030204" pitchFamily="18" charset="0"/>
                          </a:rPr>
                          <m:t>1</m:t>
                        </m:r>
                        <m:r>
                          <a:rPr lang="ro-RO" sz="2800" i="1">
                            <a:latin typeface="Cambria Math" panose="02040503050406030204" pitchFamily="18" charset="0"/>
                          </a:rPr>
                          <m:t> | </m:t>
                        </m:r>
                        <m:r>
                          <a:rPr lang="ro-RO" sz="2800" i="1">
                            <a:latin typeface="Cambria Math" panose="02040503050406030204" pitchFamily="18" charset="0"/>
                          </a:rPr>
                          <m:t>𝑌</m:t>
                        </m:r>
                        <m:r>
                          <a:rPr lang="ro-RO" sz="2800" i="1">
                            <a:latin typeface="Cambria Math" panose="02040503050406030204" pitchFamily="18" charset="0"/>
                          </a:rPr>
                          <m:t>=1</m:t>
                        </m:r>
                      </m:e>
                    </m:d>
                  </m:oMath>
                </a14:m>
                <a:endParaRPr lang="en-US" sz="2800" dirty="0"/>
              </a:p>
              <a:p>
                <a:endParaRPr lang="en-US" sz="2800" dirty="0"/>
              </a:p>
              <a:p>
                <a:pPr marL="457200" indent="-457200">
                  <a:buFont typeface="Arial" panose="020B0604020202020204" pitchFamily="34" charset="0"/>
                  <a:buChar char="•"/>
                </a:pPr>
                <a:r>
                  <a:rPr lang="en-US" sz="2800" dirty="0"/>
                  <a:t>Prediction:</a:t>
                </a:r>
              </a:p>
              <a:p>
                <a:pPr/>
                <a14:m>
                  <m:oMathPara xmlns:m="http://schemas.openxmlformats.org/officeDocument/2006/math">
                    <m:oMathParaPr>
                      <m:jc m:val="center"/>
                    </m:oMathParaPr>
                    <m:oMath xmlns:m="http://schemas.openxmlformats.org/officeDocument/2006/math">
                      <m:func>
                        <m:funcPr>
                          <m:ctrlPr>
                            <a:rPr lang="ro-RO" sz="2800" i="1">
                              <a:latin typeface="Cambria Math" panose="02040503050406030204" pitchFamily="18" charset="0"/>
                            </a:rPr>
                          </m:ctrlPr>
                        </m:funcPr>
                        <m:fName>
                          <m:limLow>
                            <m:limLowPr>
                              <m:ctrlPr>
                                <a:rPr lang="ro-RO" sz="2800" i="1" smtClean="0">
                                  <a:latin typeface="Cambria Math" panose="02040503050406030204" pitchFamily="18" charset="0"/>
                                </a:rPr>
                              </m:ctrlPr>
                            </m:limLowPr>
                            <m:e>
                              <m:r>
                                <m:rPr>
                                  <m:sty m:val="p"/>
                                </m:rPr>
                                <a:rPr lang="ro-RO" sz="2800">
                                  <a:latin typeface="Cambria Math" panose="02040503050406030204" pitchFamily="18" charset="0"/>
                                </a:rPr>
                                <m:t>argmax</m:t>
                              </m:r>
                            </m:e>
                            <m:lim>
                              <m:r>
                                <a:rPr lang="ro-RO" sz="2800" i="1">
                                  <a:latin typeface="Cambria Math" panose="02040503050406030204" pitchFamily="18" charset="0"/>
                                </a:rPr>
                                <m:t>𝑦</m:t>
                              </m:r>
                            </m:lim>
                          </m:limLow>
                        </m:fName>
                        <m:e>
                          <m:r>
                            <a:rPr lang="ro-RO" sz="2800" i="1">
                              <a:latin typeface="Cambria Math" panose="02040503050406030204" pitchFamily="18" charset="0"/>
                            </a:rPr>
                            <m:t>𝑃</m:t>
                          </m:r>
                          <m:d>
                            <m:dPr>
                              <m:ctrlPr>
                                <a:rPr lang="ro-RO" sz="2800" i="1">
                                  <a:latin typeface="Cambria Math" panose="02040503050406030204" pitchFamily="18" charset="0"/>
                                </a:rPr>
                              </m:ctrlPr>
                            </m:dPr>
                            <m:e>
                              <m:r>
                                <a:rPr lang="en-US" sz="2800" b="0" i="1" smtClean="0">
                                  <a:latin typeface="Cambria Math" panose="02040503050406030204" pitchFamily="18" charset="0"/>
                                </a:rPr>
                                <m:t>𝑌</m:t>
                              </m:r>
                              <m:r>
                                <a:rPr lang="en-US" sz="2800" b="0" i="1" smtClean="0">
                                  <a:latin typeface="Cambria Math" panose="02040503050406030204" pitchFamily="18" charset="0"/>
                                </a:rPr>
                                <m:t>=</m:t>
                              </m:r>
                              <m:r>
                                <a:rPr lang="ro-RO" sz="2800" i="1">
                                  <a:latin typeface="Cambria Math" panose="02040503050406030204" pitchFamily="18" charset="0"/>
                                </a:rPr>
                                <m:t>𝑦</m:t>
                              </m:r>
                            </m:e>
                          </m:d>
                          <m:r>
                            <a:rPr lang="ro-RO" sz="2800" i="1">
                              <a:latin typeface="Cambria Math" panose="02040503050406030204" pitchFamily="18" charset="0"/>
                            </a:rPr>
                            <m:t> </m:t>
                          </m:r>
                          <m:r>
                            <a:rPr lang="ro-RO" sz="2800" i="1">
                              <a:latin typeface="Cambria Math" panose="02040503050406030204" pitchFamily="18" charset="0"/>
                            </a:rPr>
                            <m:t>𝑃</m:t>
                          </m:r>
                          <m:d>
                            <m:dPr>
                              <m:endChr m:val="|"/>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sSub>
                                    <m:sSubPr>
                                      <m:ctrlPr>
                                        <a:rPr lang="ro-RO" sz="2800" i="1" smtClean="0">
                                          <a:latin typeface="Cambria Math" panose="02040503050406030204" pitchFamily="18" charset="0"/>
                                        </a:rPr>
                                      </m:ctrlPr>
                                    </m:sSubPr>
                                    <m:e>
                                      <m:r>
                                        <a:rPr lang="en-US" sz="2800" b="0" i="1" smtClean="0">
                                          <a:latin typeface="Cambria Math" panose="02040503050406030204" pitchFamily="18" charset="0"/>
                                        </a:rPr>
                                        <m:t>𝑋</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m:t>
                                  </m:r>
                                  <m:r>
                                    <a:rPr lang="ro-RO" sz="2800" i="1">
                                      <a:latin typeface="Cambria Math" panose="02040503050406030204" pitchFamily="18" charset="0"/>
                                    </a:rPr>
                                    <m:t>𝑥</m:t>
                                  </m:r>
                                </m:e>
                                <m:sub>
                                  <m:r>
                                    <a:rPr lang="ro-RO" sz="2800" i="1">
                                      <a:latin typeface="Cambria Math" panose="02040503050406030204" pitchFamily="18" charset="0"/>
                                    </a:rPr>
                                    <m:t>1</m:t>
                                  </m:r>
                                </m:sub>
                              </m:sSub>
                              <m:r>
                                <a:rPr lang="ro-RO" sz="2800" i="1">
                                  <a:latin typeface="Cambria Math" panose="02040503050406030204" pitchFamily="18" charset="0"/>
                                </a:rPr>
                                <m:t> </m:t>
                              </m:r>
                            </m:e>
                          </m:d>
                          <m:r>
                            <a:rPr lang="ro-RO" sz="2800" i="1">
                              <a:latin typeface="Cambria Math" panose="02040503050406030204" pitchFamily="18" charset="0"/>
                            </a:rPr>
                            <m:t> </m:t>
                          </m:r>
                          <m:r>
                            <a:rPr lang="en-US" sz="2800" b="0" i="1" smtClean="0">
                              <a:latin typeface="Cambria Math" panose="02040503050406030204" pitchFamily="18" charset="0"/>
                            </a:rPr>
                            <m:t>𝑌</m:t>
                          </m:r>
                          <m:r>
                            <a:rPr lang="en-US" sz="2800" b="0" i="1" smtClean="0">
                              <a:latin typeface="Cambria Math" panose="02040503050406030204" pitchFamily="18" charset="0"/>
                            </a:rPr>
                            <m:t>=</m:t>
                          </m:r>
                          <m:r>
                            <a:rPr lang="ro-RO" sz="2800" i="1">
                              <a:latin typeface="Cambria Math" panose="02040503050406030204" pitchFamily="18" charset="0"/>
                            </a:rPr>
                            <m:t>𝑦</m:t>
                          </m:r>
                          <m:r>
                            <a:rPr lang="ro-RO" sz="2800" i="1">
                              <a:latin typeface="Cambria Math" panose="02040503050406030204" pitchFamily="18" charset="0"/>
                            </a:rPr>
                            <m:t>)</m:t>
                          </m:r>
                          <m:r>
                            <a:rPr lang="ro-RO" sz="2800" i="1">
                              <a:latin typeface="Cambria Math" panose="02040503050406030204" pitchFamily="18" charset="0"/>
                            </a:rPr>
                            <m:t>𝑃</m:t>
                          </m:r>
                          <m:d>
                            <m:dPr>
                              <m:endChr m:val="|"/>
                              <m:ctrlPr>
                                <a:rPr lang="ro-RO" sz="2800" i="1">
                                  <a:latin typeface="Cambria Math" panose="02040503050406030204" pitchFamily="18" charset="0"/>
                                </a:rPr>
                              </m:ctrlPr>
                            </m:dPr>
                            <m:e>
                              <m:sSub>
                                <m:sSubPr>
                                  <m:ctrlPr>
                                    <a:rPr lang="ro-RO" sz="2800" i="1">
                                      <a:latin typeface="Cambria Math" panose="02040503050406030204" pitchFamily="18" charset="0"/>
                                    </a:rPr>
                                  </m:ctrlPr>
                                </m:sSubPr>
                                <m:e>
                                  <m:sSub>
                                    <m:sSubPr>
                                      <m:ctrlPr>
                                        <a:rPr lang="ro-RO" sz="2800" i="1" smtClean="0">
                                          <a:latin typeface="Cambria Math" panose="02040503050406030204" pitchFamily="18" charset="0"/>
                                        </a:rPr>
                                      </m:ctrlPr>
                                    </m:sSubPr>
                                    <m:e>
                                      <m:r>
                                        <a:rPr lang="en-US" sz="2800" b="0" i="1" smtClean="0">
                                          <a:latin typeface="Cambria Math" panose="02040503050406030204" pitchFamily="18" charset="0"/>
                                        </a:rPr>
                                        <m:t>𝑋</m:t>
                                      </m:r>
                                    </m:e>
                                    <m:sub>
                                      <m:r>
                                        <a:rPr lang="en-US" sz="2800" b="0" i="1" smtClean="0">
                                          <a:latin typeface="Cambria Math" panose="02040503050406030204" pitchFamily="18" charset="0"/>
                                        </a:rPr>
                                        <m:t>2</m:t>
                                      </m:r>
                                    </m:sub>
                                  </m:sSub>
                                  <m:r>
                                    <a:rPr lang="en-US" sz="2800" i="1">
                                      <a:latin typeface="Cambria Math" panose="02040503050406030204" pitchFamily="18" charset="0"/>
                                    </a:rPr>
                                    <m:t>=</m:t>
                                  </m:r>
                                  <m:r>
                                    <a:rPr lang="ro-RO" sz="2800" i="1">
                                      <a:latin typeface="Cambria Math" panose="02040503050406030204" pitchFamily="18" charset="0"/>
                                    </a:rPr>
                                    <m:t>𝑥</m:t>
                                  </m:r>
                                </m:e>
                                <m:sub>
                                  <m:r>
                                    <a:rPr lang="en-US" sz="2800" b="0" i="1" smtClean="0">
                                      <a:latin typeface="Cambria Math" panose="02040503050406030204" pitchFamily="18" charset="0"/>
                                    </a:rPr>
                                    <m:t>2</m:t>
                                  </m:r>
                                </m:sub>
                              </m:sSub>
                              <m:r>
                                <a:rPr lang="ro-RO" sz="2800" i="1">
                                  <a:latin typeface="Cambria Math" panose="02040503050406030204" pitchFamily="18" charset="0"/>
                                </a:rPr>
                                <m:t> </m:t>
                              </m:r>
                            </m:e>
                          </m:d>
                          <m:r>
                            <a:rPr lang="ro-RO" sz="2800" i="1">
                              <a:latin typeface="Cambria Math" panose="02040503050406030204" pitchFamily="18" charset="0"/>
                            </a:rPr>
                            <m:t> </m:t>
                          </m:r>
                          <m:r>
                            <a:rPr lang="en-US" sz="2800" i="1">
                              <a:latin typeface="Cambria Math" panose="02040503050406030204" pitchFamily="18" charset="0"/>
                            </a:rPr>
                            <m:t>𝑌</m:t>
                          </m:r>
                          <m:r>
                            <a:rPr lang="en-US" sz="2800" i="1">
                              <a:latin typeface="Cambria Math" panose="02040503050406030204" pitchFamily="18" charset="0"/>
                            </a:rPr>
                            <m:t>=</m:t>
                          </m:r>
                          <m:r>
                            <a:rPr lang="ro-RO" sz="2800" i="1">
                              <a:latin typeface="Cambria Math" panose="02040503050406030204" pitchFamily="18" charset="0"/>
                            </a:rPr>
                            <m:t>𝑦</m:t>
                          </m:r>
                          <m:r>
                            <a:rPr lang="ro-RO" sz="2800" i="1">
                              <a:latin typeface="Cambria Math" panose="02040503050406030204" pitchFamily="18" charset="0"/>
                            </a:rPr>
                            <m:t>)</m:t>
                          </m:r>
                        </m:e>
                      </m:func>
                    </m:oMath>
                  </m:oMathPara>
                </a14:m>
                <a:endParaRPr lang="ro-RO" sz="2800" i="1" dirty="0">
                  <a:latin typeface="Cambria Math" panose="02040503050406030204" pitchFamily="18" charset="0"/>
                </a:endParaRPr>
              </a:p>
            </p:txBody>
          </p:sp>
        </mc:Choice>
        <mc:Fallback xmlns="">
          <p:sp>
            <p:nvSpPr>
              <p:cNvPr id="2" name="Content Placeholder 1"/>
              <p:cNvSpPr>
                <a:spLocks noGrp="1" noRot="1" noChangeAspect="1" noMove="1" noResize="1" noEditPoints="1" noAdjustHandles="1" noChangeArrowheads="1" noChangeShapeType="1" noTextEdit="1"/>
              </p:cNvSpPr>
              <p:nvPr>
                <p:ph type="subTitle"/>
              </p:nvPr>
            </p:nvSpPr>
            <p:spPr>
              <a:xfrm>
                <a:off x="504000" y="2000249"/>
                <a:ext cx="9071640" cy="4900613"/>
              </a:xfrm>
              <a:blipFill>
                <a:blip r:embed="rId3"/>
                <a:stretch>
                  <a:fillRect l="-2098" t="-8269" b="-7752"/>
                </a:stretch>
              </a:blipFill>
            </p:spPr>
            <p:txBody>
              <a:bodyPr/>
              <a:lstStyle/>
              <a:p>
                <a:r>
                  <a:rPr lang="ro-RO">
                    <a:noFill/>
                  </a:rPr>
                  <a:t> </a:t>
                </a:r>
              </a:p>
            </p:txBody>
          </p:sp>
        </mc:Fallback>
      </mc:AlternateContent>
    </p:spTree>
    <p:extLst>
      <p:ext uri="{BB962C8B-B14F-4D97-AF65-F5344CB8AC3E}">
        <p14:creationId xmlns:p14="http://schemas.microsoft.com/office/powerpoint/2010/main" val="241164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690255"/>
            <a:ext cx="9071640" cy="5320145"/>
          </a:xfrm>
        </p:spPr>
        <p:txBody>
          <a:bodyPr/>
          <a:lstStyle/>
          <a:p>
            <a:pPr marL="457200" indent="-457200">
              <a:buFont typeface="Arial" panose="020B0604020202020204" pitchFamily="34" charset="0"/>
              <a:buChar char="•"/>
            </a:pPr>
            <a:r>
              <a:rPr lang="en-US" sz="2800" dirty="0"/>
              <a:t>What do we want?</a:t>
            </a:r>
          </a:p>
          <a:p>
            <a:pPr marL="457200" lvl="1" indent="-457200">
              <a:buFont typeface="Wingdings" pitchFamily="2" charset="2"/>
              <a:buChar char="Ø"/>
            </a:pPr>
            <a:r>
              <a:rPr lang="en-US" sz="2800" dirty="0"/>
              <a:t>Good performance (low loss) on training data? </a:t>
            </a:r>
          </a:p>
          <a:p>
            <a:pPr marL="457200" lvl="1" indent="-457200">
              <a:buFont typeface="Wingdings" pitchFamily="2" charset="2"/>
              <a:buChar char="Ø"/>
            </a:pPr>
            <a:r>
              <a:rPr lang="en-US" sz="2800" dirty="0"/>
              <a:t>No, good performance on </a:t>
            </a:r>
            <a:r>
              <a:rPr lang="en-US" sz="2800" dirty="0">
                <a:solidFill>
                  <a:srgbClr val="FF0000"/>
                </a:solidFill>
              </a:rPr>
              <a:t>unseen test data</a:t>
            </a:r>
            <a:r>
              <a:rPr lang="en-US" sz="2800" dirty="0"/>
              <a: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Training Data:</a:t>
            </a:r>
          </a:p>
          <a:p>
            <a:pPr marL="457200" lvl="1" indent="-457200">
              <a:buFont typeface="Wingdings" pitchFamily="2" charset="2"/>
              <a:buChar char="Ø"/>
            </a:pPr>
            <a:r>
              <a:rPr lang="en-US" sz="2800" dirty="0"/>
              <a:t>{(x</a:t>
            </a:r>
            <a:r>
              <a:rPr lang="en-US" sz="2800" baseline="-25000" dirty="0"/>
              <a:t>1</a:t>
            </a:r>
            <a:r>
              <a:rPr lang="en-US" sz="2800" dirty="0"/>
              <a:t>,y</a:t>
            </a:r>
            <a:r>
              <a:rPr lang="en-US" sz="2800" baseline="-25000" dirty="0"/>
              <a:t>1</a:t>
            </a:r>
            <a:r>
              <a:rPr lang="en-US" sz="2800" dirty="0"/>
              <a:t>), (x</a:t>
            </a:r>
            <a:r>
              <a:rPr lang="en-US" sz="2800" baseline="-25000" dirty="0"/>
              <a:t>2</a:t>
            </a:r>
            <a:r>
              <a:rPr lang="en-US" sz="2800" dirty="0"/>
              <a:t>,y</a:t>
            </a:r>
            <a:r>
              <a:rPr lang="en-US" sz="2800" baseline="-25000" dirty="0"/>
              <a:t>2</a:t>
            </a:r>
            <a:r>
              <a:rPr lang="en-US" sz="2800" dirty="0"/>
              <a:t>), …, (</a:t>
            </a:r>
            <a:r>
              <a:rPr lang="en-US" sz="2800" dirty="0" err="1"/>
              <a:t>x</a:t>
            </a:r>
            <a:r>
              <a:rPr lang="en-US" sz="2800" baseline="-25000" dirty="0" err="1"/>
              <a:t>N</a:t>
            </a:r>
            <a:r>
              <a:rPr lang="en-US" sz="2800" dirty="0" err="1"/>
              <a:t>,y</a:t>
            </a:r>
            <a:r>
              <a:rPr lang="en-US" sz="2800" baseline="-25000" dirty="0" err="1"/>
              <a:t>N</a:t>
            </a:r>
            <a:r>
              <a:rPr lang="en-US" sz="2800" dirty="0"/>
              <a:t>)}</a:t>
            </a:r>
          </a:p>
          <a:p>
            <a:pPr marL="457200" lvl="1" indent="-457200">
              <a:buFont typeface="Wingdings" pitchFamily="2" charset="2"/>
              <a:buChar char="Ø"/>
            </a:pPr>
            <a:r>
              <a:rPr lang="en-US" sz="2800" dirty="0"/>
              <a:t>Given to us for learning the mapping function f</a:t>
            </a:r>
          </a:p>
          <a:p>
            <a:pPr marL="457200" lvl="1"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Test Data:</a:t>
            </a:r>
          </a:p>
          <a:p>
            <a:pPr marL="457200" lvl="1" indent="-457200">
              <a:buFont typeface="Wingdings" pitchFamily="2" charset="2"/>
              <a:buChar char="Ø"/>
            </a:pPr>
            <a:r>
              <a:rPr lang="en-US" sz="2800" dirty="0"/>
              <a:t>{x</a:t>
            </a:r>
            <a:r>
              <a:rPr lang="en-US" sz="2800" baseline="-25000" dirty="0"/>
              <a:t>1</a:t>
            </a:r>
            <a:r>
              <a:rPr lang="en-US" sz="2800" dirty="0"/>
              <a:t>, x</a:t>
            </a:r>
            <a:r>
              <a:rPr lang="en-US" sz="2800" baseline="-25000" dirty="0"/>
              <a:t>2</a:t>
            </a:r>
            <a:r>
              <a:rPr lang="en-US" sz="2800" dirty="0"/>
              <a:t>, …, </a:t>
            </a:r>
            <a:r>
              <a:rPr lang="en-US" sz="2800" dirty="0" err="1"/>
              <a:t>x</a:t>
            </a:r>
            <a:r>
              <a:rPr lang="en-US" sz="2800" baseline="-25000" dirty="0" err="1"/>
              <a:t>M</a:t>
            </a:r>
            <a:r>
              <a:rPr lang="en-US" sz="2800" dirty="0"/>
              <a:t>}</a:t>
            </a:r>
          </a:p>
          <a:p>
            <a:pPr marL="457200" lvl="1" indent="-457200">
              <a:buFont typeface="Wingdings" pitchFamily="2" charset="2"/>
              <a:buChar char="Ø"/>
            </a:pPr>
            <a:r>
              <a:rPr lang="en-US" sz="2800" dirty="0"/>
              <a:t>Used to see if we have learnt anything </a:t>
            </a:r>
            <a:r>
              <a:rPr lang="ro-RO" sz="3600" dirty="0">
                <a:hlinkClick r:id="rId2"/>
              </a:rPr>
              <a:t>🙈</a:t>
            </a:r>
          </a:p>
        </p:txBody>
      </p:sp>
      <p:sp>
        <p:nvSpPr>
          <p:cNvPr id="2" name="Title 1"/>
          <p:cNvSpPr>
            <a:spLocks noGrp="1"/>
          </p:cNvSpPr>
          <p:nvPr>
            <p:ph type="title"/>
          </p:nvPr>
        </p:nvSpPr>
        <p:spPr/>
        <p:txBody>
          <a:bodyPr/>
          <a:lstStyle/>
          <a:p>
            <a:pPr algn="ctr"/>
            <a:r>
              <a:rPr lang="en-US" dirty="0"/>
              <a:t>Training versus Testing</a:t>
            </a:r>
          </a:p>
        </p:txBody>
      </p:sp>
    </p:spTree>
    <p:extLst>
      <p:ext uri="{BB962C8B-B14F-4D97-AF65-F5344CB8AC3E}">
        <p14:creationId xmlns:p14="http://schemas.microsoft.com/office/powerpoint/2010/main" val="3848673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p:nvPr>
        </p:nvSpPr>
        <p:spPr>
          <a:xfrm>
            <a:off x="504000" y="1406196"/>
            <a:ext cx="9071640" cy="6153479"/>
          </a:xfrm>
        </p:spPr>
        <p:txBody>
          <a:bodyPr/>
          <a:lstStyle/>
          <a:p>
            <a:pPr marL="571500" indent="-571500">
              <a:buFont typeface="Arial" panose="020B0604020202020204" pitchFamily="34" charset="0"/>
              <a:buChar char="•"/>
            </a:pPr>
            <a:r>
              <a:rPr lang="en-US" sz="2600" dirty="0"/>
              <a:t>How do we measure performance?</a:t>
            </a:r>
          </a:p>
          <a:p>
            <a:endParaRPr lang="en-US" sz="2600" dirty="0"/>
          </a:p>
          <a:p>
            <a:pPr marL="571500" indent="-571500">
              <a:buFont typeface="Arial" panose="020B0604020202020204" pitchFamily="34" charset="0"/>
              <a:buChar char="•"/>
            </a:pPr>
            <a:r>
              <a:rPr lang="en-US" sz="2600" dirty="0"/>
              <a:t>Regression: </a:t>
            </a:r>
          </a:p>
          <a:p>
            <a:pPr marL="342900" lvl="1" indent="-342900">
              <a:buFont typeface="Wingdings" pitchFamily="2" charset="2"/>
              <a:buChar char="Ø"/>
            </a:pPr>
            <a:r>
              <a:rPr lang="en-US" sz="2600" dirty="0"/>
              <a:t>Mean Squared Error (MSE)</a:t>
            </a:r>
          </a:p>
          <a:p>
            <a:pPr marL="342900" lvl="1" indent="-342900">
              <a:buFont typeface="Wingdings" pitchFamily="2" charset="2"/>
              <a:buChar char="Ø"/>
            </a:pPr>
            <a:r>
              <a:rPr lang="en-US" sz="2600" dirty="0"/>
              <a:t>Mean Absolute Error (MAE)</a:t>
            </a:r>
          </a:p>
          <a:p>
            <a:pPr marL="571500" indent="-571500">
              <a:buFont typeface="Arial" panose="020B0604020202020204" pitchFamily="34" charset="0"/>
              <a:buChar char="•"/>
            </a:pPr>
            <a:endParaRPr lang="en-US" sz="2600" dirty="0"/>
          </a:p>
          <a:p>
            <a:pPr marL="571500" indent="-571500">
              <a:buFont typeface="Arial" panose="020B0604020202020204" pitchFamily="34" charset="0"/>
              <a:buChar char="•"/>
            </a:pPr>
            <a:r>
              <a:rPr lang="en-US" sz="2600" dirty="0"/>
              <a:t>Classification: </a:t>
            </a:r>
          </a:p>
          <a:p>
            <a:pPr marL="342900" lvl="1" indent="-342900">
              <a:buFont typeface="Wingdings" pitchFamily="2" charset="2"/>
              <a:buChar char="Ø"/>
            </a:pPr>
            <a:r>
              <a:rPr lang="en-US" sz="2600" dirty="0"/>
              <a:t>Misclassification rate</a:t>
            </a:r>
          </a:p>
          <a:p>
            <a:pPr marL="342900" lvl="1" indent="-342900">
              <a:buFont typeface="Wingdings" pitchFamily="2" charset="2"/>
              <a:buChar char="Ø"/>
            </a:pPr>
            <a:r>
              <a:rPr lang="en-US" sz="2600" dirty="0"/>
              <a:t>Weighted misclassification rate via a cost matrix</a:t>
            </a:r>
          </a:p>
          <a:p>
            <a:pPr marL="571500" indent="-571500">
              <a:buFont typeface="Wingdings" pitchFamily="2" charset="2"/>
              <a:buChar char="Ø"/>
            </a:pPr>
            <a:endParaRPr lang="en-US" sz="2600" dirty="0"/>
          </a:p>
          <a:p>
            <a:pPr marL="342900" lvl="1" indent="-342900">
              <a:buFont typeface="Wingdings" pitchFamily="2" charset="2"/>
              <a:buChar char="Ø"/>
            </a:pPr>
            <a:r>
              <a:rPr lang="en-US" sz="2600" dirty="0"/>
              <a:t>Binary classification:</a:t>
            </a:r>
          </a:p>
          <a:p>
            <a:pPr lvl="2"/>
            <a:r>
              <a:rPr lang="en-US" sz="2600" dirty="0"/>
              <a:t>True Positive, False Positive, True Negative, False Negative</a:t>
            </a:r>
          </a:p>
          <a:p>
            <a:pPr marL="342900" lvl="2" indent="-342900">
              <a:buFont typeface="Wingdings" pitchFamily="2" charset="2"/>
              <a:buChar char="Ø"/>
            </a:pPr>
            <a:endParaRPr lang="en-US" sz="2600" dirty="0"/>
          </a:p>
          <a:p>
            <a:pPr marL="342900" lvl="1" indent="-342900">
              <a:buFont typeface="Wingdings" pitchFamily="2" charset="2"/>
              <a:buChar char="Ø"/>
            </a:pPr>
            <a:r>
              <a:rPr lang="en-US" sz="2600" dirty="0"/>
              <a:t>Multi-class classification:</a:t>
            </a:r>
          </a:p>
          <a:p>
            <a:pPr lvl="2"/>
            <a:r>
              <a:rPr lang="en-US" sz="2600" dirty="0"/>
              <a:t>Confusion Matrix</a:t>
            </a:r>
          </a:p>
          <a:p>
            <a:pPr marL="285750" lvl="1" indent="-285750">
              <a:buFont typeface="Arial" panose="020B0604020202020204" pitchFamily="34" charset="0"/>
              <a:buChar char="•"/>
            </a:pPr>
            <a:endParaRPr lang="en-US" sz="2600" dirty="0"/>
          </a:p>
        </p:txBody>
      </p:sp>
      <p:sp>
        <p:nvSpPr>
          <p:cNvPr id="2" name="Title 1"/>
          <p:cNvSpPr>
            <a:spLocks noGrp="1"/>
          </p:cNvSpPr>
          <p:nvPr>
            <p:ph type="title"/>
          </p:nvPr>
        </p:nvSpPr>
        <p:spPr/>
        <p:txBody>
          <a:bodyPr/>
          <a:lstStyle/>
          <a:p>
            <a:pPr algn="ctr"/>
            <a:r>
              <a:rPr lang="en-US" dirty="0"/>
              <a:t>Loss / Error Functions</a:t>
            </a:r>
          </a:p>
        </p:txBody>
      </p:sp>
    </p:spTree>
    <p:extLst>
      <p:ext uri="{BB962C8B-B14F-4D97-AF65-F5344CB8AC3E}">
        <p14:creationId xmlns:p14="http://schemas.microsoft.com/office/powerpoint/2010/main" val="313991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11238</TotalTime>
  <Words>3022</Words>
  <Application>Microsoft Macintosh PowerPoint</Application>
  <PresentationFormat>Custom</PresentationFormat>
  <Paragraphs>770</Paragraphs>
  <Slides>75</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75</vt:i4>
      </vt:variant>
    </vt:vector>
  </HeadingPairs>
  <TitlesOfParts>
    <vt:vector size="82" baseType="lpstr">
      <vt:lpstr>Arial</vt:lpstr>
      <vt:lpstr>Cambria Math</vt:lpstr>
      <vt:lpstr>cmsy10</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Basic Steps of Supervised Learning</vt:lpstr>
      <vt:lpstr>Classification into Banana or Furbish</vt:lpstr>
      <vt:lpstr>Training versus Testing</vt:lpstr>
      <vt:lpstr>Loss / Error Functions</vt:lpstr>
      <vt:lpstr>Errors</vt:lpstr>
      <vt:lpstr>Error Decomposition</vt:lpstr>
      <vt:lpstr>Error Decomposition</vt:lpstr>
      <vt:lpstr>Bias-Variance Trade-off</vt:lpstr>
      <vt:lpstr>Bias-Variance Trade-off</vt:lpstr>
      <vt:lpstr>Bias-Variance Trade-off</vt:lpstr>
      <vt:lpstr>PowerPoint Presentation</vt:lpstr>
      <vt:lpstr>PowerPoint Presentation</vt:lpstr>
      <vt:lpstr>PowerPoint Presentation</vt:lpstr>
      <vt:lpstr>Procedural View</vt:lpstr>
      <vt:lpstr>Statistical Estimation View</vt:lpstr>
      <vt:lpstr>Important Concepts</vt:lpstr>
      <vt:lpstr>Guarantees</vt:lpstr>
      <vt:lpstr>Probabilities (recap)</vt:lpstr>
      <vt:lpstr>Axioms of Probability (recap)</vt:lpstr>
      <vt:lpstr>Conditional Probabilities (recap)</vt:lpstr>
      <vt:lpstr>PowerPoint Presentation</vt:lpstr>
      <vt:lpstr>Bayes Rule</vt:lpstr>
      <vt:lpstr>Bayes Rule</vt:lpstr>
      <vt:lpstr>Monty Hall Problem</vt:lpstr>
      <vt:lpstr>Monty Hall Problem</vt:lpstr>
      <vt:lpstr>Monty Hall Problem</vt:lpstr>
      <vt:lpstr>Optimal classifier</vt:lpstr>
      <vt:lpstr>Optimal classifier</vt:lpstr>
      <vt:lpstr>Optimal classifier</vt:lpstr>
      <vt:lpstr>Independence to the rescue</vt:lpstr>
      <vt:lpstr>Naïve Bayes assumption</vt:lpstr>
      <vt:lpstr>Naïve Bayes classifier</vt:lpstr>
      <vt:lpstr>Estimating parameters of NB</vt:lpstr>
      <vt:lpstr>Violating the NB assumption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In-class demo (if there is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Radu Ionescu</cp:lastModifiedBy>
  <cp:revision>446</cp:revision>
  <dcterms:created xsi:type="dcterms:W3CDTF">2016-10-12T16:27:10Z</dcterms:created>
  <dcterms:modified xsi:type="dcterms:W3CDTF">2023-10-12T14:44:41Z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Custom</vt:lpwstr>
  </property>
  <property fmtid="{D5CDD505-2E9C-101B-9397-08002B2CF9AE}" pid="4" name="Slides">
    <vt:i4>73</vt:i4>
  </property>
</Properties>
</file>